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62" r:id="rId3"/>
    <p:sldId id="270" r:id="rId4"/>
    <p:sldId id="269" r:id="rId5"/>
    <p:sldId id="271" r:id="rId6"/>
    <p:sldId id="272" r:id="rId7"/>
    <p:sldId id="273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65" r:id="rId18"/>
    <p:sldId id="264" r:id="rId19"/>
    <p:sldId id="285" r:id="rId20"/>
    <p:sldId id="286" r:id="rId21"/>
    <p:sldId id="263" r:id="rId22"/>
    <p:sldId id="288" r:id="rId23"/>
    <p:sldId id="287" r:id="rId24"/>
    <p:sldId id="291" r:id="rId25"/>
    <p:sldId id="292" r:id="rId26"/>
    <p:sldId id="289" r:id="rId27"/>
    <p:sldId id="290" r:id="rId28"/>
    <p:sldId id="274" r:id="rId29"/>
    <p:sldId id="284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7" autoAdjust="0"/>
    <p:restoredTop sz="95405" autoAdjust="0"/>
  </p:normalViewPr>
  <p:slideViewPr>
    <p:cSldViewPr snapToGrid="0">
      <p:cViewPr varScale="1">
        <p:scale>
          <a:sx n="85" d="100"/>
          <a:sy n="85" d="100"/>
        </p:scale>
        <p:origin x="5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DA2187-7557-48CD-B207-77CAD0ED814F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E13C463-BFE2-4291-8845-7D8564938273}">
      <dgm:prSet custT="1"/>
      <dgm:spPr/>
      <dgm:t>
        <a:bodyPr/>
        <a:lstStyle/>
        <a:p>
          <a:pPr rtl="0"/>
          <a:r>
            <a:rPr lang="pl-PL" sz="1400" dirty="0" smtClean="0">
              <a:latin typeface="Arial Narrow" panose="020B0606020202030204" pitchFamily="34" charset="0"/>
            </a:rPr>
            <a:t>początek prac: styczeń 2016 r.</a:t>
          </a:r>
          <a:endParaRPr lang="pl-PL" sz="1400" dirty="0">
            <a:latin typeface="Arial Narrow" panose="020B0606020202030204" pitchFamily="34" charset="0"/>
          </a:endParaRPr>
        </a:p>
      </dgm:t>
    </dgm:pt>
    <dgm:pt modelId="{D5919015-D51A-4F7C-B381-9F622F079D24}" type="parTrans" cxnId="{CFE90247-2E73-4188-9956-A39326847A61}">
      <dgm:prSet/>
      <dgm:spPr/>
      <dgm:t>
        <a:bodyPr/>
        <a:lstStyle/>
        <a:p>
          <a:endParaRPr lang="pl-PL"/>
        </a:p>
      </dgm:t>
    </dgm:pt>
    <dgm:pt modelId="{7BDB5514-72D2-4011-A462-952AEBE1C5EC}" type="sibTrans" cxnId="{CFE90247-2E73-4188-9956-A39326847A61}">
      <dgm:prSet/>
      <dgm:spPr/>
      <dgm:t>
        <a:bodyPr/>
        <a:lstStyle/>
        <a:p>
          <a:endParaRPr lang="pl-PL"/>
        </a:p>
      </dgm:t>
    </dgm:pt>
    <dgm:pt modelId="{84737FD3-700C-4EF1-896F-88843C946FC4}">
      <dgm:prSet/>
      <dgm:spPr/>
      <dgm:t>
        <a:bodyPr/>
        <a:lstStyle/>
        <a:p>
          <a:pPr rtl="0"/>
          <a:r>
            <a:rPr lang="pl-PL" dirty="0" smtClean="0">
              <a:latin typeface="Arial Narrow" panose="020B0606020202030204" pitchFamily="34" charset="0"/>
            </a:rPr>
            <a:t>zebrane propozycje ze wszystkich wydziałów Urzędu omawiane na spotkaniach Wojewody z dyrektorami</a:t>
          </a:r>
          <a:endParaRPr lang="pl-PL" dirty="0">
            <a:latin typeface="Arial Narrow" panose="020B0606020202030204" pitchFamily="34" charset="0"/>
          </a:endParaRPr>
        </a:p>
      </dgm:t>
    </dgm:pt>
    <dgm:pt modelId="{64329217-A70A-43FD-B505-A63BC5BA9710}" type="parTrans" cxnId="{3E3DCDC2-24DB-40A1-B6EF-BC40A33C1072}">
      <dgm:prSet/>
      <dgm:spPr/>
      <dgm:t>
        <a:bodyPr/>
        <a:lstStyle/>
        <a:p>
          <a:endParaRPr lang="pl-PL"/>
        </a:p>
      </dgm:t>
    </dgm:pt>
    <dgm:pt modelId="{96D93E32-929E-4DA2-9427-5DC8897DB9EB}" type="sibTrans" cxnId="{3E3DCDC2-24DB-40A1-B6EF-BC40A33C1072}">
      <dgm:prSet/>
      <dgm:spPr/>
      <dgm:t>
        <a:bodyPr/>
        <a:lstStyle/>
        <a:p>
          <a:endParaRPr lang="pl-PL"/>
        </a:p>
      </dgm:t>
    </dgm:pt>
    <dgm:pt modelId="{50444E59-5A54-4771-B8CF-323F7387B541}">
      <dgm:prSet custT="1"/>
      <dgm:spPr/>
      <dgm:t>
        <a:bodyPr/>
        <a:lstStyle/>
        <a:p>
          <a:pPr rtl="0"/>
          <a:r>
            <a:rPr lang="pl-PL" sz="1400" dirty="0" smtClean="0">
              <a:latin typeface="Arial Narrow" panose="020B0606020202030204" pitchFamily="34" charset="0"/>
            </a:rPr>
            <a:t>główni wykonawcy – Biura: Administracyjne oraz Organizacyjno-Budżetowe</a:t>
          </a:r>
          <a:endParaRPr lang="pl-PL" sz="1400" dirty="0">
            <a:latin typeface="Arial Narrow" panose="020B0606020202030204" pitchFamily="34" charset="0"/>
          </a:endParaRPr>
        </a:p>
      </dgm:t>
    </dgm:pt>
    <dgm:pt modelId="{FFF3D945-5118-4FDC-AC39-6FB9F8B24D39}" type="parTrans" cxnId="{A98EDA97-C621-4C61-B84B-11C9FADBCEAE}">
      <dgm:prSet/>
      <dgm:spPr/>
      <dgm:t>
        <a:bodyPr/>
        <a:lstStyle/>
        <a:p>
          <a:endParaRPr lang="pl-PL"/>
        </a:p>
      </dgm:t>
    </dgm:pt>
    <dgm:pt modelId="{90E9709D-21C8-4C7E-B090-F2230DA15FE0}" type="sibTrans" cxnId="{A98EDA97-C621-4C61-B84B-11C9FADBCEAE}">
      <dgm:prSet/>
      <dgm:spPr/>
      <dgm:t>
        <a:bodyPr/>
        <a:lstStyle/>
        <a:p>
          <a:endParaRPr lang="pl-PL"/>
        </a:p>
      </dgm:t>
    </dgm:pt>
    <dgm:pt modelId="{09300DE5-5BC3-49A2-AEBE-D3D3930C4218}" type="pres">
      <dgm:prSet presAssocID="{B4DA2187-7557-48CD-B207-77CAD0ED814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BC1AFD80-A896-4140-998A-99BCBCB6483C}" type="pres">
      <dgm:prSet presAssocID="{CE13C463-BFE2-4291-8845-7D85649382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DDCF65B-5E10-46BE-A842-C01781F8CA40}" type="pres">
      <dgm:prSet presAssocID="{7BDB5514-72D2-4011-A462-952AEBE1C5EC}" presName="sibTrans" presStyleLbl="sibTrans2D1" presStyleIdx="0" presStyleCnt="3"/>
      <dgm:spPr/>
      <dgm:t>
        <a:bodyPr/>
        <a:lstStyle/>
        <a:p>
          <a:endParaRPr lang="pl-PL"/>
        </a:p>
      </dgm:t>
    </dgm:pt>
    <dgm:pt modelId="{0B112649-4F51-46AC-A08E-CE75EB8CD9C6}" type="pres">
      <dgm:prSet presAssocID="{7BDB5514-72D2-4011-A462-952AEBE1C5EC}" presName="connectorText" presStyleLbl="sibTrans2D1" presStyleIdx="0" presStyleCnt="3"/>
      <dgm:spPr/>
      <dgm:t>
        <a:bodyPr/>
        <a:lstStyle/>
        <a:p>
          <a:endParaRPr lang="pl-PL"/>
        </a:p>
      </dgm:t>
    </dgm:pt>
    <dgm:pt modelId="{B2D1544C-B869-4611-BBC6-0B98707BD913}" type="pres">
      <dgm:prSet presAssocID="{84737FD3-700C-4EF1-896F-88843C946FC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DAC1E9B-1E35-4AC1-BA45-4846E6383E4E}" type="pres">
      <dgm:prSet presAssocID="{96D93E32-929E-4DA2-9427-5DC8897DB9EB}" presName="sibTrans" presStyleLbl="sibTrans2D1" presStyleIdx="1" presStyleCnt="3"/>
      <dgm:spPr/>
      <dgm:t>
        <a:bodyPr/>
        <a:lstStyle/>
        <a:p>
          <a:endParaRPr lang="pl-PL"/>
        </a:p>
      </dgm:t>
    </dgm:pt>
    <dgm:pt modelId="{8CB4EC08-64D6-4B7C-85C4-D37344EA0ADC}" type="pres">
      <dgm:prSet presAssocID="{96D93E32-929E-4DA2-9427-5DC8897DB9EB}" presName="connectorText" presStyleLbl="sibTrans2D1" presStyleIdx="1" presStyleCnt="3"/>
      <dgm:spPr/>
      <dgm:t>
        <a:bodyPr/>
        <a:lstStyle/>
        <a:p>
          <a:endParaRPr lang="pl-PL"/>
        </a:p>
      </dgm:t>
    </dgm:pt>
    <dgm:pt modelId="{0F41EA22-D6DD-4AA3-90E7-8216DE8C8A50}" type="pres">
      <dgm:prSet presAssocID="{50444E59-5A54-4771-B8CF-323F7387B54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F5951DD-DEB0-4BE3-B601-22B51195B0D6}" type="pres">
      <dgm:prSet presAssocID="{90E9709D-21C8-4C7E-B090-F2230DA15FE0}" presName="sibTrans" presStyleLbl="sibTrans2D1" presStyleIdx="2" presStyleCnt="3"/>
      <dgm:spPr/>
      <dgm:t>
        <a:bodyPr/>
        <a:lstStyle/>
        <a:p>
          <a:endParaRPr lang="pl-PL"/>
        </a:p>
      </dgm:t>
    </dgm:pt>
    <dgm:pt modelId="{154219BF-D0AE-4A39-B4C2-CF930853CD6D}" type="pres">
      <dgm:prSet presAssocID="{90E9709D-21C8-4C7E-B090-F2230DA15FE0}" presName="connectorText" presStyleLbl="sibTrans2D1" presStyleIdx="2" presStyleCnt="3"/>
      <dgm:spPr/>
      <dgm:t>
        <a:bodyPr/>
        <a:lstStyle/>
        <a:p>
          <a:endParaRPr lang="pl-PL"/>
        </a:p>
      </dgm:t>
    </dgm:pt>
  </dgm:ptLst>
  <dgm:cxnLst>
    <dgm:cxn modelId="{7C0FCDEF-535D-4E56-8F2B-470FF2DA3C7A}" type="presOf" srcId="{7BDB5514-72D2-4011-A462-952AEBE1C5EC}" destId="{0B112649-4F51-46AC-A08E-CE75EB8CD9C6}" srcOrd="1" destOrd="0" presId="urn:microsoft.com/office/officeart/2005/8/layout/cycle2"/>
    <dgm:cxn modelId="{3E3DCDC2-24DB-40A1-B6EF-BC40A33C1072}" srcId="{B4DA2187-7557-48CD-B207-77CAD0ED814F}" destId="{84737FD3-700C-4EF1-896F-88843C946FC4}" srcOrd="1" destOrd="0" parTransId="{64329217-A70A-43FD-B505-A63BC5BA9710}" sibTransId="{96D93E32-929E-4DA2-9427-5DC8897DB9EB}"/>
    <dgm:cxn modelId="{A98EDA97-C621-4C61-B84B-11C9FADBCEAE}" srcId="{B4DA2187-7557-48CD-B207-77CAD0ED814F}" destId="{50444E59-5A54-4771-B8CF-323F7387B541}" srcOrd="2" destOrd="0" parTransId="{FFF3D945-5118-4FDC-AC39-6FB9F8B24D39}" sibTransId="{90E9709D-21C8-4C7E-B090-F2230DA15FE0}"/>
    <dgm:cxn modelId="{D48814CD-D72C-4FD5-843D-7B318C563D34}" type="presOf" srcId="{CE13C463-BFE2-4291-8845-7D8564938273}" destId="{BC1AFD80-A896-4140-998A-99BCBCB6483C}" srcOrd="0" destOrd="0" presId="urn:microsoft.com/office/officeart/2005/8/layout/cycle2"/>
    <dgm:cxn modelId="{6A05D8B3-8B8E-43D3-91BE-E0BC28954D10}" type="presOf" srcId="{50444E59-5A54-4771-B8CF-323F7387B541}" destId="{0F41EA22-D6DD-4AA3-90E7-8216DE8C8A50}" srcOrd="0" destOrd="0" presId="urn:microsoft.com/office/officeart/2005/8/layout/cycle2"/>
    <dgm:cxn modelId="{D92C4C64-51B3-4017-9EE0-089AED1BC3AB}" type="presOf" srcId="{96D93E32-929E-4DA2-9427-5DC8897DB9EB}" destId="{9DAC1E9B-1E35-4AC1-BA45-4846E6383E4E}" srcOrd="0" destOrd="0" presId="urn:microsoft.com/office/officeart/2005/8/layout/cycle2"/>
    <dgm:cxn modelId="{782ECD25-E246-4549-9075-B8FB72A9B86B}" type="presOf" srcId="{7BDB5514-72D2-4011-A462-952AEBE1C5EC}" destId="{0DDCF65B-5E10-46BE-A842-C01781F8CA40}" srcOrd="0" destOrd="0" presId="urn:microsoft.com/office/officeart/2005/8/layout/cycle2"/>
    <dgm:cxn modelId="{3BCED9AE-6039-4C32-8BED-3CDE7667B026}" type="presOf" srcId="{90E9709D-21C8-4C7E-B090-F2230DA15FE0}" destId="{154219BF-D0AE-4A39-B4C2-CF930853CD6D}" srcOrd="1" destOrd="0" presId="urn:microsoft.com/office/officeart/2005/8/layout/cycle2"/>
    <dgm:cxn modelId="{CFE90247-2E73-4188-9956-A39326847A61}" srcId="{B4DA2187-7557-48CD-B207-77CAD0ED814F}" destId="{CE13C463-BFE2-4291-8845-7D8564938273}" srcOrd="0" destOrd="0" parTransId="{D5919015-D51A-4F7C-B381-9F622F079D24}" sibTransId="{7BDB5514-72D2-4011-A462-952AEBE1C5EC}"/>
    <dgm:cxn modelId="{F590917E-75E7-42B6-864B-EFBB897067E2}" type="presOf" srcId="{B4DA2187-7557-48CD-B207-77CAD0ED814F}" destId="{09300DE5-5BC3-49A2-AEBE-D3D3930C4218}" srcOrd="0" destOrd="0" presId="urn:microsoft.com/office/officeart/2005/8/layout/cycle2"/>
    <dgm:cxn modelId="{600F12BA-B0F8-4E5F-8944-2A9104DE07A2}" type="presOf" srcId="{90E9709D-21C8-4C7E-B090-F2230DA15FE0}" destId="{DF5951DD-DEB0-4BE3-B601-22B51195B0D6}" srcOrd="0" destOrd="0" presId="urn:microsoft.com/office/officeart/2005/8/layout/cycle2"/>
    <dgm:cxn modelId="{54F63AE0-8E48-4945-B439-8AF0317129C4}" type="presOf" srcId="{96D93E32-929E-4DA2-9427-5DC8897DB9EB}" destId="{8CB4EC08-64D6-4B7C-85C4-D37344EA0ADC}" srcOrd="1" destOrd="0" presId="urn:microsoft.com/office/officeart/2005/8/layout/cycle2"/>
    <dgm:cxn modelId="{3792BE8B-7425-4D25-A1B9-02A991FF8CC8}" type="presOf" srcId="{84737FD3-700C-4EF1-896F-88843C946FC4}" destId="{B2D1544C-B869-4611-BBC6-0B98707BD913}" srcOrd="0" destOrd="0" presId="urn:microsoft.com/office/officeart/2005/8/layout/cycle2"/>
    <dgm:cxn modelId="{AE871C28-0DA6-48A7-8BBD-E7432787DA27}" type="presParOf" srcId="{09300DE5-5BC3-49A2-AEBE-D3D3930C4218}" destId="{BC1AFD80-A896-4140-998A-99BCBCB6483C}" srcOrd="0" destOrd="0" presId="urn:microsoft.com/office/officeart/2005/8/layout/cycle2"/>
    <dgm:cxn modelId="{3E4A0867-A717-4FA8-975B-5D1C5CF8B627}" type="presParOf" srcId="{09300DE5-5BC3-49A2-AEBE-D3D3930C4218}" destId="{0DDCF65B-5E10-46BE-A842-C01781F8CA40}" srcOrd="1" destOrd="0" presId="urn:microsoft.com/office/officeart/2005/8/layout/cycle2"/>
    <dgm:cxn modelId="{4CDEB85A-5F45-4BAC-8C8D-8C783DBE8ACF}" type="presParOf" srcId="{0DDCF65B-5E10-46BE-A842-C01781F8CA40}" destId="{0B112649-4F51-46AC-A08E-CE75EB8CD9C6}" srcOrd="0" destOrd="0" presId="urn:microsoft.com/office/officeart/2005/8/layout/cycle2"/>
    <dgm:cxn modelId="{AF4B0DFA-FB3E-4A76-AAC4-C4E494D541B5}" type="presParOf" srcId="{09300DE5-5BC3-49A2-AEBE-D3D3930C4218}" destId="{B2D1544C-B869-4611-BBC6-0B98707BD913}" srcOrd="2" destOrd="0" presId="urn:microsoft.com/office/officeart/2005/8/layout/cycle2"/>
    <dgm:cxn modelId="{345CBEE1-48C6-4410-8D87-A1D4E21B89A6}" type="presParOf" srcId="{09300DE5-5BC3-49A2-AEBE-D3D3930C4218}" destId="{9DAC1E9B-1E35-4AC1-BA45-4846E6383E4E}" srcOrd="3" destOrd="0" presId="urn:microsoft.com/office/officeart/2005/8/layout/cycle2"/>
    <dgm:cxn modelId="{3BC4308C-1CC0-450C-B0B0-12824DF2A882}" type="presParOf" srcId="{9DAC1E9B-1E35-4AC1-BA45-4846E6383E4E}" destId="{8CB4EC08-64D6-4B7C-85C4-D37344EA0ADC}" srcOrd="0" destOrd="0" presId="urn:microsoft.com/office/officeart/2005/8/layout/cycle2"/>
    <dgm:cxn modelId="{C3CE1D36-CAC9-41CE-AC87-96FB28B4B962}" type="presParOf" srcId="{09300DE5-5BC3-49A2-AEBE-D3D3930C4218}" destId="{0F41EA22-D6DD-4AA3-90E7-8216DE8C8A50}" srcOrd="4" destOrd="0" presId="urn:microsoft.com/office/officeart/2005/8/layout/cycle2"/>
    <dgm:cxn modelId="{540C6712-A437-4A18-A7A0-F62BAD08DDBB}" type="presParOf" srcId="{09300DE5-5BC3-49A2-AEBE-D3D3930C4218}" destId="{DF5951DD-DEB0-4BE3-B601-22B51195B0D6}" srcOrd="5" destOrd="0" presId="urn:microsoft.com/office/officeart/2005/8/layout/cycle2"/>
    <dgm:cxn modelId="{7B28469E-421C-4607-AF8F-2E96E4BE308D}" type="presParOf" srcId="{DF5951DD-DEB0-4BE3-B601-22B51195B0D6}" destId="{154219BF-D0AE-4A39-B4C2-CF930853CD6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AFD80-A896-4140-998A-99BCBCB6483C}">
      <dsp:nvSpPr>
        <dsp:cNvPr id="0" name=""/>
        <dsp:cNvSpPr/>
      </dsp:nvSpPr>
      <dsp:spPr>
        <a:xfrm>
          <a:off x="1210151" y="283621"/>
          <a:ext cx="1609599" cy="16095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>
              <a:latin typeface="Arial Narrow" panose="020B0606020202030204" pitchFamily="34" charset="0"/>
            </a:rPr>
            <a:t>początek prac: styczeń 2016 r.</a:t>
          </a:r>
          <a:endParaRPr lang="pl-PL" sz="1400" kern="1200" dirty="0">
            <a:latin typeface="Arial Narrow" panose="020B0606020202030204" pitchFamily="34" charset="0"/>
          </a:endParaRPr>
        </a:p>
      </dsp:txBody>
      <dsp:txXfrm>
        <a:off x="1445871" y="519341"/>
        <a:ext cx="1138159" cy="1138159"/>
      </dsp:txXfrm>
    </dsp:sp>
    <dsp:sp modelId="{0DDCF65B-5E10-46BE-A842-C01781F8CA40}">
      <dsp:nvSpPr>
        <dsp:cNvPr id="0" name=""/>
        <dsp:cNvSpPr/>
      </dsp:nvSpPr>
      <dsp:spPr>
        <a:xfrm rot="3600000">
          <a:off x="2399150" y="1853542"/>
          <a:ext cx="428727" cy="543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000" kern="1200"/>
        </a:p>
      </dsp:txBody>
      <dsp:txXfrm>
        <a:off x="2431305" y="1906497"/>
        <a:ext cx="300109" cy="325943"/>
      </dsp:txXfrm>
    </dsp:sp>
    <dsp:sp modelId="{B2D1544C-B869-4611-BBC6-0B98707BD913}">
      <dsp:nvSpPr>
        <dsp:cNvPr id="0" name=""/>
        <dsp:cNvSpPr/>
      </dsp:nvSpPr>
      <dsp:spPr>
        <a:xfrm>
          <a:off x="2419410" y="2378120"/>
          <a:ext cx="1609599" cy="16095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kern="1200" dirty="0" smtClean="0">
              <a:latin typeface="Arial Narrow" panose="020B0606020202030204" pitchFamily="34" charset="0"/>
            </a:rPr>
            <a:t>zebrane propozycje ze wszystkich wydziałów Urzędu omawiane na spotkaniach Wojewody z dyrektorami</a:t>
          </a:r>
          <a:endParaRPr lang="pl-PL" sz="1200" kern="1200" dirty="0">
            <a:latin typeface="Arial Narrow" panose="020B0606020202030204" pitchFamily="34" charset="0"/>
          </a:endParaRPr>
        </a:p>
      </dsp:txBody>
      <dsp:txXfrm>
        <a:off x="2655130" y="2613840"/>
        <a:ext cx="1138159" cy="1138159"/>
      </dsp:txXfrm>
    </dsp:sp>
    <dsp:sp modelId="{9DAC1E9B-1E35-4AC1-BA45-4846E6383E4E}">
      <dsp:nvSpPr>
        <dsp:cNvPr id="0" name=""/>
        <dsp:cNvSpPr/>
      </dsp:nvSpPr>
      <dsp:spPr>
        <a:xfrm rot="10800000">
          <a:off x="1812721" y="2911300"/>
          <a:ext cx="428727" cy="543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000" kern="1200"/>
        </a:p>
      </dsp:txBody>
      <dsp:txXfrm rot="10800000">
        <a:off x="1941339" y="3019948"/>
        <a:ext cx="300109" cy="325943"/>
      </dsp:txXfrm>
    </dsp:sp>
    <dsp:sp modelId="{0F41EA22-D6DD-4AA3-90E7-8216DE8C8A50}">
      <dsp:nvSpPr>
        <dsp:cNvPr id="0" name=""/>
        <dsp:cNvSpPr/>
      </dsp:nvSpPr>
      <dsp:spPr>
        <a:xfrm>
          <a:off x="891" y="2378120"/>
          <a:ext cx="1609599" cy="16095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>
              <a:latin typeface="Arial Narrow" panose="020B0606020202030204" pitchFamily="34" charset="0"/>
            </a:rPr>
            <a:t>główni wykonawcy – Biura: Administracyjne oraz Organizacyjno-Budżetowe</a:t>
          </a:r>
          <a:endParaRPr lang="pl-PL" sz="1400" kern="1200" dirty="0">
            <a:latin typeface="Arial Narrow" panose="020B0606020202030204" pitchFamily="34" charset="0"/>
          </a:endParaRPr>
        </a:p>
      </dsp:txBody>
      <dsp:txXfrm>
        <a:off x="236611" y="2613840"/>
        <a:ext cx="1138159" cy="1138159"/>
      </dsp:txXfrm>
    </dsp:sp>
    <dsp:sp modelId="{DF5951DD-DEB0-4BE3-B601-22B51195B0D6}">
      <dsp:nvSpPr>
        <dsp:cNvPr id="0" name=""/>
        <dsp:cNvSpPr/>
      </dsp:nvSpPr>
      <dsp:spPr>
        <a:xfrm rot="18000000">
          <a:off x="1189890" y="1874558"/>
          <a:ext cx="428727" cy="5432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000" kern="1200"/>
        </a:p>
      </dsp:txBody>
      <dsp:txXfrm>
        <a:off x="1222045" y="2038899"/>
        <a:ext cx="300109" cy="325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D3A50-D394-46A3-82CF-03B750377BE4}" type="datetimeFigureOut">
              <a:rPr lang="pl-PL" smtClean="0"/>
              <a:t>2017-10-05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8EE12-1A10-4865-AD91-2D9EF5AF5A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5758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5E183-6F00-4FCF-9F29-98403D8D09D7}" type="datetimeFigureOut">
              <a:rPr lang="pl-PL" smtClean="0"/>
              <a:t>2017-10-05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CE9EE-40DF-49F2-B1B8-2093543DD3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5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CE9EE-40DF-49F2-B1B8-2093543DD34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159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842054"/>
            <a:ext cx="9144000" cy="128266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rgbClr val="FF000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300151"/>
            <a:ext cx="9144000" cy="98537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124113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06378"/>
            <a:ext cx="10515600" cy="457058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457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8838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680519"/>
            <a:ext cx="5181600" cy="449644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680519"/>
            <a:ext cx="5181600" cy="4496444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523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3577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Symbol zastępczy stopki 4"/>
          <p:cNvSpPr>
            <a:spLocks noGrp="1"/>
          </p:cNvSpPr>
          <p:nvPr>
            <p:ph type="ftr" sz="quarter" idx="14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2164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218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460958"/>
            <a:ext cx="2743200" cy="260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r>
              <a:rPr lang="pl-PL"/>
              <a:t>WWW.KATOWICE.GOV.PL</a:t>
            </a:r>
            <a:endParaRPr lang="pl-PL" dirty="0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381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96562"/>
            <a:ext cx="8180644" cy="7043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680519"/>
            <a:ext cx="6172200" cy="43495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932237" cy="434957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919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59492"/>
            <a:ext cx="8168288" cy="74140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1765862"/>
            <a:ext cx="6172200" cy="42395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773800"/>
            <a:ext cx="3932237" cy="4231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593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199" y="148281"/>
            <a:ext cx="8173453" cy="8389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556951"/>
            <a:ext cx="10515600" cy="462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5736920" y="6484864"/>
            <a:ext cx="726510" cy="2042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883612" y="6436127"/>
            <a:ext cx="573074" cy="231668"/>
          </a:xfrm>
          <a:prstGeom prst="rect">
            <a:avLst/>
          </a:prstGeom>
        </p:spPr>
      </p:pic>
      <p:sp>
        <p:nvSpPr>
          <p:cNvPr id="9" name="bk object 16"/>
          <p:cNvSpPr/>
          <p:nvPr userDrawn="1"/>
        </p:nvSpPr>
        <p:spPr>
          <a:xfrm>
            <a:off x="9624482" y="0"/>
            <a:ext cx="2551476" cy="9101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bk object 17"/>
          <p:cNvSpPr/>
          <p:nvPr userDrawn="1"/>
        </p:nvSpPr>
        <p:spPr>
          <a:xfrm>
            <a:off x="10919461" y="0"/>
            <a:ext cx="1272539" cy="13475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287014" y="339511"/>
            <a:ext cx="1335628" cy="64767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456686" y="6414789"/>
            <a:ext cx="871804" cy="274344"/>
          </a:xfrm>
          <a:prstGeom prst="rect">
            <a:avLst/>
          </a:prstGeom>
        </p:spPr>
      </p:pic>
      <p:sp>
        <p:nvSpPr>
          <p:cNvPr id="14" name="Prostokąt 13"/>
          <p:cNvSpPr/>
          <p:nvPr userDrawn="1"/>
        </p:nvSpPr>
        <p:spPr>
          <a:xfrm flipV="1">
            <a:off x="838199" y="987181"/>
            <a:ext cx="8173453" cy="57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 userDrawn="1"/>
        </p:nvSpPr>
        <p:spPr>
          <a:xfrm flipV="1">
            <a:off x="8965963" y="1041344"/>
            <a:ext cx="1926625" cy="39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838199" y="6452351"/>
            <a:ext cx="16145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b="1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WWW.KATOWICE</a:t>
            </a:r>
            <a:r>
              <a:rPr lang="pl-PL" sz="800" b="1" baseline="0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.</a:t>
            </a:r>
            <a:r>
              <a:rPr lang="pl-PL" sz="800" b="1" dirty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UW.GOV.PL</a:t>
            </a:r>
          </a:p>
        </p:txBody>
      </p:sp>
      <p:sp>
        <p:nvSpPr>
          <p:cNvPr id="6" name="pole tekstowe 5"/>
          <p:cNvSpPr txBox="1"/>
          <p:nvPr userDrawn="1"/>
        </p:nvSpPr>
        <p:spPr>
          <a:xfrm>
            <a:off x="9883612" y="6652971"/>
            <a:ext cx="22923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600" b="1" dirty="0">
                <a:solidFill>
                  <a:schemeClr val="bg1"/>
                </a:solidFill>
                <a:latin typeface="Segoe UI Semibold" panose="020B0702040204020203" pitchFamily="34" charset="0"/>
              </a:rPr>
              <a:t>wzór: Bartłomiej</a:t>
            </a:r>
            <a:r>
              <a:rPr lang="pl-PL" sz="600" b="1" baseline="0" dirty="0">
                <a:solidFill>
                  <a:schemeClr val="bg1"/>
                </a:solidFill>
                <a:latin typeface="Segoe UI Semibold" panose="020B0702040204020203" pitchFamily="34" charset="0"/>
              </a:rPr>
              <a:t> Szwedowski 2017</a:t>
            </a:r>
            <a:endParaRPr lang="pl-PL" sz="600" b="1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32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 cap="small" baseline="0">
          <a:solidFill>
            <a:schemeClr val="accent5">
              <a:lumMod val="50000"/>
            </a:schemeClr>
          </a:solidFill>
          <a:latin typeface="Segoe UI Semibold" panose="020B07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obrazu 8">
            <a:extLst>
              <a:ext uri="{FF2B5EF4-FFF2-40B4-BE49-F238E27FC236}">
                <a16:creationId xmlns="" xmlns:a16="http://schemas.microsoft.com/office/drawing/2014/main" id="{DAABE5FF-CFD5-4F20-A397-157063923D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" b="937"/>
          <a:stretch>
            <a:fillRect/>
          </a:stretch>
        </p:blipFill>
        <p:spPr>
          <a:xfrm>
            <a:off x="2514600" y="1332243"/>
            <a:ext cx="7315200" cy="35633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DFD68622-C2CA-4F78-A9CB-5F2138DC9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5500687"/>
            <a:ext cx="9932987" cy="871537"/>
          </a:xfrm>
        </p:spPr>
        <p:txBody>
          <a:bodyPr>
            <a:normAutofit lnSpcReduction="10000"/>
          </a:bodyPr>
          <a:lstStyle/>
          <a:p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                              </a:t>
            </a:r>
            <a:r>
              <a:rPr lang="pl-PL" sz="2400" dirty="0">
                <a:solidFill>
                  <a:srgbClr val="C00000"/>
                </a:solidFill>
                <a:latin typeface="Arial Narrow" panose="020B0606020202030204" pitchFamily="34" charset="0"/>
              </a:rPr>
              <a:t>PAKIET OBYWATELSKI WOJEWODY ŚLĄSKIEGO</a:t>
            </a:r>
          </a:p>
          <a:p>
            <a:r>
              <a:rPr lang="pl-PL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                                            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URZĄD OTWARTY NA OBYWATELA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3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Śląski urząd wojewódzki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64443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udynek zabytkowy</a:t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od 2012 r. pomnik historii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kubatura gmachu: 161.474 m</a:t>
            </a:r>
            <a:r>
              <a:rPr lang="pl-PL" sz="2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ponad 600 pomieszczeń, 1.300 okien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ł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ączna długość korytarzy: ponad </a:t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6 km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Sala Sejmowa, Marmurowa, Złota...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124" y="1664443"/>
            <a:ext cx="3662088" cy="2441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135" y="3480949"/>
            <a:ext cx="3682253" cy="2454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08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Śląski urząd wojewódzki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64442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l-PL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pl-PL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Jak się tu odnaleźć!?</a:t>
            </a:r>
            <a:endParaRPr lang="pl-PL" sz="36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39" y="2191357"/>
            <a:ext cx="838200" cy="1371600"/>
          </a:xfr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32" y="1732311"/>
            <a:ext cx="6273056" cy="417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38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Obywatel w centrum uwagi…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80351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„Mieszkańcy mają czuć się tu jak w domu i wiedzieć, że wszystkie sprawy będą rozpatrzone z zaangażowaniem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atencją.”</a:t>
            </a:r>
          </a:p>
          <a:p>
            <a:pPr algn="ctr"/>
            <a:endParaRPr lang="pl-PL" sz="20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Wojewoda Śląski Jarosław Wieczorek</a:t>
            </a:r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                                </a:t>
            </a:r>
            <a:r>
              <a:rPr lang="pl-P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grudzień 2016 r.</a:t>
            </a:r>
          </a:p>
        </p:txBody>
      </p:sp>
      <p:pic>
        <p:nvPicPr>
          <p:cNvPr id="13" name="Symbol zastępczy obrazu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1753"/>
          <a:stretch>
            <a:fillRect/>
          </a:stretch>
        </p:blipFill>
        <p:spPr>
          <a:xfrm>
            <a:off x="5183188" y="1696260"/>
            <a:ext cx="6172200" cy="4239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153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Prace nad pakietem obywatelskim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17209907"/>
              </p:ext>
            </p:extLst>
          </p:nvPr>
        </p:nvGraphicFramePr>
        <p:xfrm>
          <a:off x="615671" y="1664442"/>
          <a:ext cx="4029902" cy="4271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Obraz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774" y="1664442"/>
            <a:ext cx="6408613" cy="4271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547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Prace nad pakietem obywatelskim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68350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cel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: 3 x S: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Szybko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Sprawnie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Satysfakcjonująco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zgrany zespół: zaangażowanych kilkadziesiąt osób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ciągłe udoskonalanie</a:t>
            </a:r>
            <a:endParaRPr lang="pl-PL" sz="20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767" y="1668349"/>
            <a:ext cx="6166621" cy="4271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810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Ł</a:t>
            </a:r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atwiejszy kontakt z urzędem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ontakt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z konsultantami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BOK za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pośrednictwem czatu na stronie internetowej Urzędu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(bez kosztów) </a:t>
            </a: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unkty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paszportowe w Zabrzu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 Raciborzu 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(jedynie koszty wyposażenia)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„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Soboty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paszportowe” 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(bez kosztów)</a:t>
            </a:r>
          </a:p>
        </p:txBody>
      </p:sp>
      <p:pic>
        <p:nvPicPr>
          <p:cNvPr id="4" name="Obraz 3" descr="D:\hypiakl\Desktop\zdjęcia ks\paszport_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340842"/>
            <a:ext cx="3582988" cy="2607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106" y="1677315"/>
            <a:ext cx="3558988" cy="2363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147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Ł</a:t>
            </a:r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atwiejszy kontakt z urzędem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przygotowanie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dokumentów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języku Braille’a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(koszt – kilkanaście złotych za stronę specjalnego wydruku, który będzie zlecany w razie potrzeby na zewnątrz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usprawnienie obsługi cudzoziemców m.in. poprzez wydzielenie usługi odbioru gotowych dokumentów </a:t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(bez kosztów)</a:t>
            </a:r>
            <a:endParaRPr lang="pl-PL" sz="2000" i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Obraz 5" descr="D:\hypiakl\Desktop\zdjęcia ks\1\IMG_0079 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789" y="3505201"/>
            <a:ext cx="3681600" cy="2443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az 3" descr="D:\hypiakl\Desktop\zdjęcia ks\IMG_00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814" y="1677314"/>
            <a:ext cx="3242849" cy="2231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46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nowocześniejszy i bardziej przyjazny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dostępnienie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sieci </a:t>
            </a:r>
            <a:r>
              <a:rPr lang="pl-PL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WiFi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dla klientów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(koszt I etapu: 47.700 zł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m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ożliwość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płacenia kartą płatniczą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(bez kosztów)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obsługa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z pierwszeństwem dla kobiet w ciąży i niepełnosprawnych w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BOK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 Katowicach oraz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Bielsku-Białej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 Częstochowie 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bez kosztów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  <a:endParaRPr lang="pl-PL" sz="2000" i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Obraz 7" descr="D:\hypiakl\Desktop\zdjęcia ks\tabliczka - strefa wif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140" y="1844116"/>
            <a:ext cx="2424823" cy="1630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az 8" descr="D:\hypiakl\Desktop\Karta bankomatow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551" y="4201453"/>
            <a:ext cx="2424823" cy="1630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 descr="D:\2012-2016\2016\Tablice\Obsługa z pierwszeństwem\Obsługa z pierwszeństwem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153" y="2388185"/>
            <a:ext cx="1996235" cy="284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863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nowocześniejszy i bardziej przyjazny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krócone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połączenia telefoniczne dla osób ze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schorzeniami,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tzw. „głuchy telefon”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(bez kosztów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atrol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ratunkowy, który udzieli natychmiastowej pomocy klientowi lub pracownikowi Śląskiego Urzędu Wojewódzkiego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(koszt 1.000 zł)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360" y="1740068"/>
            <a:ext cx="6224028" cy="4140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56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nowocześniejszy i bardziej przyjazny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twarcie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punktu fotograficznego dla klientów w Częstochowie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bez 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kosztów)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ieodpłatne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udostępnianie zdjęć paszportowych w wersji elektronicznej wykonanych w punkcie FOTO w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Katowicach 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bez kosztów)</a:t>
            </a:r>
          </a:p>
        </p:txBody>
      </p:sp>
      <p:pic>
        <p:nvPicPr>
          <p:cNvPr id="4" name="Obraz 3" descr="D:\hypiakl\Desktop\zdjęcia ks\zdiecia Powstanców\IMG_0162 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671" y="1677315"/>
            <a:ext cx="6191717" cy="4271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624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nowocześniejszy i bardziej przyjazny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ąciki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dla dzieci w Katowicach, Bielsku-Białej i Częstochowie, pokój dla rodzica z dzieckiem w Bielsku-Białej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(łączny koszt 3.825 zł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instalacja przewijaków w Katowicach – budynek przy ul. Powstańców 41a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(koszt 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3.300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zł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udostępnienie telewizorów w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BOK,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na których wyświetlane są bajki i serwisy informacyjne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(koszt 3.600 zł)</a:t>
            </a:r>
          </a:p>
        </p:txBody>
      </p:sp>
      <p:pic>
        <p:nvPicPr>
          <p:cNvPr id="6" name="Obraz 5" descr="D:\2012-2016\2016\Imprezy, wydarzenia\Pakiet obywatelski\do mat. prasowych\grafika\Pokój dla dzieci\pokj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553" y="1677314"/>
            <a:ext cx="3036890" cy="1962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 descr="D:\2012-2016\2016\Imprezy, wydarzenia\Pakiet obywatelski\do mat. prasowych\grafika\pokój dla dzieci - powstańców\kącik1m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553" y="3962399"/>
            <a:ext cx="3036890" cy="1986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az 8" descr="D:\2012-2016\2016\Imprezy, wydarzenia\Pakiet obywatelski\do mat. prasowych\grafika\pokój dla dzieci - powstańców\kącik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306" y="1677314"/>
            <a:ext cx="2629256" cy="4271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100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nowocześniejszy i bardziej przyjazny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oprawa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oznakowania w Urzędzie – tablice informacyjne, tablice panelowe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wskazówki dla klientów we wszystkich lokalizacjach Urzędu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(koszt I etapu: 23.000 zł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  <a:endParaRPr lang="pl-PL" sz="2000" i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Obraz 9" descr="D:\hypiakl\Desktop\zdjęcia ks\zdiecia Powstanców\Bez nazwy-1 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829" y="1677315"/>
            <a:ext cx="3625795" cy="2356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az 10" descr="D:\hypiakl\Desktop\zdjęcia ks\4\IMG_0948 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647" y="4557371"/>
            <a:ext cx="2081530" cy="1391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Obraz 11" descr="D:\hypiakl\Desktop\zdjęcia ks\1\IMG_0108 a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34" y="2998643"/>
            <a:ext cx="3097721" cy="2070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112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nowocześniejszy i bardziej przyjazny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„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ŚUW na kółkach” – montaż kolejnych stojaków na rowery dla klientów Urzędu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koszt: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3.198 zł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  <a:endParaRPr lang="pl-PL" sz="2000" i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ławki przed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Urzędem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(koszt: 2.000 zł)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nformacja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SMS-owa dla klientów Urzędu o stanie ich sprawy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 zakresie naborów, odbioru dokumentów z Archiwum, świadectwa instruktora techniki jazdy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 </a:t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(bez kosztów)</a:t>
            </a:r>
            <a:endParaRPr lang="pl-PL" sz="2000" i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„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Asystent klienta”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(bez kosztów)</a:t>
            </a:r>
          </a:p>
        </p:txBody>
      </p:sp>
      <p:pic>
        <p:nvPicPr>
          <p:cNvPr id="8" name="Obraz 7" descr="D:\hypiakl\Desktop\zdjęcia ks\rowe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073" y="1677315"/>
            <a:ext cx="3035562" cy="2069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az 8" descr="D:\hypiakl\Desktop\zdjęcia ks\1\IMG_0063 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65929"/>
            <a:ext cx="4040188" cy="2882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451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informujący / pomocny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Urząd „w punkt”: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punkt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porad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prawnych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punkt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informacyjny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ZUS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punkt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wsparcia dla repatriantów </a:t>
            </a:r>
            <a:b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bez kosztów)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547" y="1677315"/>
            <a:ext cx="3683121" cy="2455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az 9" descr="D:\hypiakl\Desktop\zdjęcia ks\1\IMG_0088 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108" y="3608681"/>
            <a:ext cx="3510280" cy="2339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544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="" xmlns:a16="http://schemas.microsoft.com/office/drawing/2014/main" id="{8D52A1F0-8BDA-43C2-AC02-00572732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Urząd informujący / pomocny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F19FEEA1-FAA1-4E8D-B350-D01DC28E3DC3}"/>
              </a:ext>
            </a:extLst>
          </p:cNvPr>
          <p:cNvSpPr/>
          <p:nvPr/>
        </p:nvSpPr>
        <p:spPr>
          <a:xfrm>
            <a:off x="839788" y="1677315"/>
            <a:ext cx="4029902" cy="4271341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nformatory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dla klientów Urzędu: dla cudzoziemców, informator paszportowy, dla rodzin z zakresu polityki społecznej </a:t>
            </a:r>
            <a: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pl-PL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łączny </a:t>
            </a:r>
            <a:r>
              <a:rPr lang="pl-PL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koszt 10.646,50 </a:t>
            </a:r>
            <a:r>
              <a:rPr lang="pl-PL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zł)</a:t>
            </a:r>
          </a:p>
        </p:txBody>
      </p:sp>
      <p:pic>
        <p:nvPicPr>
          <p:cNvPr id="8" name="Obraz 7" descr="D:\hypiakl\Desktop\zdjęcia ks\1\IMG_0115 a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412" y="3684494"/>
            <a:ext cx="3331976" cy="2264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604" y="1677315"/>
            <a:ext cx="3894467" cy="25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2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13" y="3064669"/>
            <a:ext cx="5772150" cy="1581150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2"/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pl-P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     </a:t>
            </a:r>
          </a:p>
          <a:p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839789" y="1680518"/>
            <a:ext cx="3932236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Social</a:t>
            </a:r>
            <a:r>
              <a:rPr lang="pl-P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media w Urzędzie:</a:t>
            </a:r>
          </a:p>
          <a:p>
            <a:pPr algn="ctr"/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Facebook </a:t>
            </a:r>
          </a:p>
          <a:p>
            <a:r>
              <a:rPr lang="pl-P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    (188 tys. odsłon we wrześniu)</a:t>
            </a:r>
          </a:p>
          <a:p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Twitter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Instagram</a:t>
            </a:r>
          </a:p>
          <a:p>
            <a:pPr algn="ctr"/>
            <a:endParaRPr lang="pl-PL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 algn="ctr">
              <a:buFontTx/>
              <a:buChar char="-"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12189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obywatelski – badanie </a:t>
            </a:r>
            <a:r>
              <a:rPr lang="pl-P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HappyOrNot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932237" cy="434957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839788" y="1680519"/>
            <a:ext cx="3932238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  Badanie satysfakcji klienta:</a:t>
            </a:r>
          </a:p>
          <a:p>
            <a:pPr algn="ctr"/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pl-PL" sz="2800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HappyOrNot</a:t>
            </a:r>
            <a:endParaRPr lang="pl-PL" sz="28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800" y="1680519"/>
            <a:ext cx="2886714" cy="4349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trend_pl_788012-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110" y="3666565"/>
            <a:ext cx="4467651" cy="1502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6232" y="2287278"/>
            <a:ext cx="528916" cy="517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3232" y="2287278"/>
            <a:ext cx="544892" cy="517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06208" y="2288559"/>
            <a:ext cx="544893" cy="517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9184" y="2287278"/>
            <a:ext cx="525409" cy="517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995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badanie </a:t>
            </a:r>
            <a:r>
              <a:rPr lang="pl-PL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HappyOrNot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Obraz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5" t="16470" r="21500" b="10785"/>
          <a:stretch>
            <a:fillRect/>
          </a:stretch>
        </p:blipFill>
        <p:spPr bwMode="auto">
          <a:xfrm>
            <a:off x="2204361" y="1428563"/>
            <a:ext cx="6816071" cy="4798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75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badanie </a:t>
            </a:r>
            <a:r>
              <a:rPr lang="pl-PL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HappyOrNot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Obraz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8" t="16078" r="21390" b="10785"/>
          <a:stretch>
            <a:fillRect/>
          </a:stretch>
        </p:blipFill>
        <p:spPr bwMode="auto">
          <a:xfrm>
            <a:off x="2214283" y="1413806"/>
            <a:ext cx="6806150" cy="4763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72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nowa strona internetowa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4284303" cy="434957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839789" y="1680518"/>
            <a:ext cx="4284302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Nowa strona internetowa:</a:t>
            </a:r>
          </a:p>
          <a:p>
            <a:pPr algn="ctr"/>
            <a:r>
              <a:rPr lang="pl-PL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www.katowice.uw.gov.pl</a:t>
            </a: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rzejrzysta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komunikatywna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funkcjonalna dzięki „kafelkom”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intuicyjna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nteraktywna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multimedialna</a:t>
            </a:r>
          </a:p>
          <a:p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pl-PL" sz="2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Obraz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2" t="13617" r="38576" b="36279"/>
          <a:stretch>
            <a:fillRect/>
          </a:stretch>
        </p:blipFill>
        <p:spPr bwMode="auto">
          <a:xfrm>
            <a:off x="6466728" y="1680518"/>
            <a:ext cx="3525536" cy="4349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0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nowa strona internetowa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4284303" cy="434957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839789" y="1680518"/>
            <a:ext cx="4284302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Nowa strona internetowa:</a:t>
            </a:r>
          </a:p>
          <a:p>
            <a:pPr algn="ctr"/>
            <a:r>
              <a:rPr lang="pl-PL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www.katowice.uw.gov.pl</a:t>
            </a: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c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złonkowie zespołu projektowego </a:t>
            </a:r>
            <a:b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(9 osób)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wyznaczeni </a:t>
            </a: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 wydziałach Urzędu redaktorzy (15 osób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pozostali </a:t>
            </a: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pracownicy biorący udział w pracach, m.in. przy redagowaniu, wprowadzaniu danych za pomocą edytora CMS (51 osób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8" t="23429" r="25368" b="8161"/>
          <a:stretch/>
        </p:blipFill>
        <p:spPr>
          <a:xfrm>
            <a:off x="5317700" y="1795347"/>
            <a:ext cx="5979458" cy="4119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473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nowa strona internetowa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4284303" cy="434957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839789" y="1680518"/>
            <a:ext cx="4284302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Nowa strona internetowa:</a:t>
            </a:r>
          </a:p>
          <a:p>
            <a:pPr algn="ctr"/>
            <a:r>
              <a:rPr lang="pl-PL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www.katowice.uw.gov.pl</a:t>
            </a: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układ kafelkowy</a:t>
            </a:r>
          </a:p>
          <a:p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pl-PL" sz="2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076" name="Obraz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2" r="1654" b="4903"/>
          <a:stretch>
            <a:fillRect/>
          </a:stretch>
        </p:blipFill>
        <p:spPr bwMode="auto">
          <a:xfrm>
            <a:off x="5280212" y="2356893"/>
            <a:ext cx="6516589" cy="3028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8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nowa strona internetowa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4284303" cy="434957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839789" y="1680518"/>
            <a:ext cx="4284302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Nowa strona internetowa:</a:t>
            </a:r>
          </a:p>
          <a:p>
            <a:pPr algn="ctr"/>
            <a:r>
              <a:rPr lang="pl-PL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www.katowice.uw.gov.pl</a:t>
            </a: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sługi w postaci kroków</a:t>
            </a:r>
          </a:p>
          <a:p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pl-PL" sz="2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098" name="Obraz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5" r="1433" b="5086"/>
          <a:stretch>
            <a:fillRect/>
          </a:stretch>
        </p:blipFill>
        <p:spPr bwMode="auto">
          <a:xfrm>
            <a:off x="5281859" y="2389428"/>
            <a:ext cx="6461906" cy="3003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78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nowa strona internetowa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4284303" cy="434957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839789" y="1680518"/>
            <a:ext cx="4284302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Nowa strona internetowa:</a:t>
            </a:r>
          </a:p>
          <a:p>
            <a:pPr algn="ctr"/>
            <a:r>
              <a:rPr lang="pl-PL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www.katowice.uw.gov.pl</a:t>
            </a: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f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unkcjonalne rozwiązania jak np. książka teleadresowa</a:t>
            </a:r>
          </a:p>
          <a:p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pl-PL" sz="2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122" name="Obraz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4" r="1103" b="5295"/>
          <a:stretch>
            <a:fillRect/>
          </a:stretch>
        </p:blipFill>
        <p:spPr bwMode="auto">
          <a:xfrm>
            <a:off x="5298963" y="2370472"/>
            <a:ext cx="6489811" cy="2969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7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nowa strona internetowa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4284303" cy="434957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839789" y="1680518"/>
            <a:ext cx="4284302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Nowa strona internetowa:</a:t>
            </a:r>
          </a:p>
          <a:p>
            <a:pPr algn="ctr"/>
            <a:r>
              <a:rPr lang="pl-PL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www.katowice.uw.gov.pl</a:t>
            </a:r>
          </a:p>
          <a:p>
            <a:pPr algn="ctr"/>
            <a:endParaRPr lang="pl-PL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Koszt…</a:t>
            </a:r>
          </a:p>
          <a:p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	</a:t>
            </a:r>
            <a:r>
              <a:rPr lang="pl-PL" sz="2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1.000 zł?</a:t>
            </a:r>
          </a:p>
          <a:p>
            <a:r>
              <a:rPr lang="pl-PL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pl-PL" sz="22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pl-PL" sz="28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10.000 zł?</a:t>
            </a:r>
          </a:p>
          <a:p>
            <a:r>
              <a:rPr lang="pl-PL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pl-PL" sz="22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	       </a:t>
            </a:r>
            <a:r>
              <a:rPr lang="pl-PL" sz="3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100.000 zł?</a:t>
            </a:r>
          </a:p>
          <a:p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pl-PL" sz="2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Obraz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0" t="13737" r="12946" b="9766"/>
          <a:stretch/>
        </p:blipFill>
        <p:spPr bwMode="auto">
          <a:xfrm>
            <a:off x="5260393" y="2073388"/>
            <a:ext cx="6252344" cy="3563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99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 – nowa strona internetowa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839788" y="1673733"/>
            <a:ext cx="4284302" cy="4349577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Nowa strona internetowa:</a:t>
            </a:r>
          </a:p>
          <a:p>
            <a:pPr algn="ctr"/>
            <a:r>
              <a:rPr lang="pl-PL" sz="24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www.katowice.uw.gov.pl</a:t>
            </a:r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pl-PL" sz="2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pl-PL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Koszt…</a:t>
            </a:r>
          </a:p>
          <a:p>
            <a:pPr algn="ctr"/>
            <a:r>
              <a:rPr lang="pl-PL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ok. 70 zł </a:t>
            </a:r>
            <a:endParaRPr lang="pl-PL" sz="3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endParaRPr lang="pl-PL" sz="22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endParaRPr lang="pl-PL" sz="22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sym typeface="Wingdings" panose="05000000000000000000" pitchFamily="2" charset="2"/>
            </a:endParaRPr>
          </a:p>
          <a:p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Jedynym </a:t>
            </a:r>
            <a:r>
              <a:rPr lang="pl-PL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kosztem był zakup licencji szablonu </a:t>
            </a:r>
            <a:r>
              <a:rPr lang="pl-PL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strony…</a:t>
            </a:r>
            <a:endParaRPr lang="pl-PL" sz="22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Symbol zastępczy zawartości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752" y="4093083"/>
            <a:ext cx="498748" cy="487882"/>
          </a:xfrm>
          <a:prstGeom prst="rect">
            <a:avLst/>
          </a:prstGeom>
        </p:spPr>
      </p:pic>
      <p:pic>
        <p:nvPicPr>
          <p:cNvPr id="2050" name="Obraz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5" r="12119" b="11403"/>
          <a:stretch>
            <a:fillRect/>
          </a:stretch>
        </p:blipFill>
        <p:spPr bwMode="auto">
          <a:xfrm>
            <a:off x="5339197" y="2394905"/>
            <a:ext cx="6087255" cy="290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50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9789" y="1827105"/>
            <a:ext cx="10375058" cy="4349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l-PL" sz="4000" dirty="0" smtClean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pl-PL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Innowacyjność w administracji publicznej </a:t>
            </a:r>
          </a:p>
          <a:p>
            <a:pPr marL="0" indent="0" algn="ctr">
              <a:buNone/>
            </a:pPr>
            <a:r>
              <a:rPr lang="pl-PL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– rozrzutność czy inwestycja?</a:t>
            </a:r>
          </a:p>
        </p:txBody>
      </p:sp>
    </p:spTree>
    <p:extLst>
      <p:ext uri="{BB962C8B-B14F-4D97-AF65-F5344CB8AC3E}">
        <p14:creationId xmlns:p14="http://schemas.microsoft.com/office/powerpoint/2010/main" val="416252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Pakiet obywatelski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3163156"/>
            <a:ext cx="10254532" cy="645079"/>
          </a:xfrm>
        </p:spPr>
        <p:txBody>
          <a:bodyPr>
            <a:normAutofit/>
          </a:bodyPr>
          <a:lstStyle/>
          <a:p>
            <a:pPr algn="ctr"/>
            <a:r>
              <a:rPr lang="pl-PL" sz="3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Dziękuję za uwagę</a:t>
            </a:r>
            <a:endParaRPr lang="pl-PL" sz="39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ymbol zastępczy tekstu 3"/>
          <p:cNvSpPr txBox="1">
            <a:spLocks/>
          </p:cNvSpPr>
          <p:nvPr/>
        </p:nvSpPr>
        <p:spPr>
          <a:xfrm>
            <a:off x="6962681" y="5396754"/>
            <a:ext cx="2889530" cy="878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l-P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Jacek Lindel</a:t>
            </a:r>
          </a:p>
          <a:p>
            <a:pPr algn="ctr">
              <a:spcBef>
                <a:spcPts val="0"/>
              </a:spcBef>
            </a:pP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</a:t>
            </a:r>
            <a:r>
              <a:rPr lang="pl-P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tarszy inspektor wojewódzki</a:t>
            </a:r>
          </a:p>
          <a:p>
            <a:pPr algn="ctr">
              <a:spcBef>
                <a:spcPts val="0"/>
              </a:spcBef>
            </a:pP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k</a:t>
            </a:r>
            <a:r>
              <a:rPr lang="pl-PL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oordynator BOK</a:t>
            </a:r>
          </a:p>
          <a:p>
            <a:endParaRPr lang="pl-PL" sz="39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1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ŚUW.7.0.20170918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000" b="1" dirty="0" smtClean="0">
            <a:solidFill>
              <a:schemeClr val="bg1">
                <a:lumMod val="50000"/>
              </a:schemeClr>
            </a:solidFill>
            <a:latin typeface="Segoe UI Semibold" panose="020B07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556</Words>
  <Application>Microsoft Office PowerPoint</Application>
  <PresentationFormat>Panoramiczny</PresentationFormat>
  <Paragraphs>163</Paragraphs>
  <Slides>29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5" baseType="lpstr">
      <vt:lpstr>Arial</vt:lpstr>
      <vt:lpstr>Arial Narrow</vt:lpstr>
      <vt:lpstr>Calibri</vt:lpstr>
      <vt:lpstr>Segoe UI Semibold</vt:lpstr>
      <vt:lpstr>Wingdings</vt:lpstr>
      <vt:lpstr>ŚUW.7.0.20170918</vt:lpstr>
      <vt:lpstr>Prezentacja programu PowerPoint</vt:lpstr>
      <vt:lpstr>Śląski urząd wojewódzki</vt:lpstr>
      <vt:lpstr>Śląski urząd wojewódzki</vt:lpstr>
      <vt:lpstr>Obywatel w centrum uwagi…</vt:lpstr>
      <vt:lpstr>Prace nad pakietem obywatelskim</vt:lpstr>
      <vt:lpstr>Prace nad pakietem obywatelskim</vt:lpstr>
      <vt:lpstr>Łatwiejszy kontakt z urzędem</vt:lpstr>
      <vt:lpstr>Łatwiejszy kontakt z urzędem</vt:lpstr>
      <vt:lpstr>Urząd nowocześniejszy i bardziej przyjazny</vt:lpstr>
      <vt:lpstr>Urząd nowocześniejszy i bardziej przyjazny</vt:lpstr>
      <vt:lpstr>Urząd nowocześniejszy i bardziej przyjazny</vt:lpstr>
      <vt:lpstr>Urząd nowocześniejszy i bardziej przyjazny</vt:lpstr>
      <vt:lpstr>Urząd nowocześniejszy i bardziej przyjazny</vt:lpstr>
      <vt:lpstr>Urząd nowocześniejszy i bardziej przyjazny</vt:lpstr>
      <vt:lpstr>Urząd informujący / pomocny</vt:lpstr>
      <vt:lpstr>Urząd informujący / pomocny</vt:lpstr>
      <vt:lpstr>Pakiet obywatelski</vt:lpstr>
      <vt:lpstr>Pakiet obywatelski – badanie HappyOrNot</vt:lpstr>
      <vt:lpstr>Pakiet obywatelski – badanie HappyOrNot</vt:lpstr>
      <vt:lpstr>Pakiet obywatelski – badanie HappyOrNot</vt:lpstr>
      <vt:lpstr>Pakiet obywatelski – nowa strona internetowa</vt:lpstr>
      <vt:lpstr>Pakiet obywatelski – nowa strona internetowa</vt:lpstr>
      <vt:lpstr>Pakiet obywatelski – nowa strona internetowa</vt:lpstr>
      <vt:lpstr>Pakiet obywatelski – nowa strona internetowa</vt:lpstr>
      <vt:lpstr>Pakiet obywatelski – nowa strona internetowa</vt:lpstr>
      <vt:lpstr>Pakiet obywatelski – nowa strona internetowa</vt:lpstr>
      <vt:lpstr>Pakiet obywatelski – nowa strona internetowa</vt:lpstr>
      <vt:lpstr>Pakiet obywatelski</vt:lpstr>
      <vt:lpstr>Pakiet obywatelski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Bartłomiej Szwedowski</dc:creator>
  <cp:lastModifiedBy>Lindel Jacek</cp:lastModifiedBy>
  <cp:revision>128</cp:revision>
  <dcterms:created xsi:type="dcterms:W3CDTF">2017-09-18T11:04:30Z</dcterms:created>
  <dcterms:modified xsi:type="dcterms:W3CDTF">2017-10-05T11:55:22Z</dcterms:modified>
</cp:coreProperties>
</file>