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1" r:id="rId2"/>
  </p:sldMasterIdLst>
  <p:sldIdLst>
    <p:sldId id="257" r:id="rId3"/>
    <p:sldId id="258" r:id="rId4"/>
    <p:sldId id="259" r:id="rId5"/>
    <p:sldId id="260" r:id="rId6"/>
    <p:sldId id="261" r:id="rId7"/>
    <p:sldId id="264" r:id="rId8"/>
    <p:sldId id="265" r:id="rId9"/>
    <p:sldId id="267" r:id="rId10"/>
    <p:sldId id="268" r:id="rId11"/>
    <p:sldId id="269" r:id="rId12"/>
    <p:sldId id="270" r:id="rId13"/>
    <p:sldId id="271" r:id="rId14"/>
    <p:sldId id="272" r:id="rId15"/>
    <p:sldId id="274" r:id="rId16"/>
    <p:sldId id="273" r:id="rId17"/>
  </p:sldIdLst>
  <p:sldSz cx="12192000" cy="6858000"/>
  <p:notesSz cx="7559675" cy="10691813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5" d="100"/>
          <a:sy n="65" d="100"/>
        </p:scale>
        <p:origin x="700" y="3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pl-PL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838080" y="1825560"/>
            <a:ext cx="10515240" cy="435096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pl-PL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pl-PL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10515240" cy="4350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l-PL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pl-PL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5131080" cy="4350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l-PL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6226200" y="1825560"/>
            <a:ext cx="5131080" cy="4350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l-PL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pl-PL" sz="1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838080" y="365040"/>
            <a:ext cx="10515240" cy="614412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pl-PL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pl-PL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513108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l-PL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838080" y="4098240"/>
            <a:ext cx="513108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l-PL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6226200" y="1825560"/>
            <a:ext cx="5131080" cy="4350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l-PL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pl-PL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5131080" cy="4350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l-PL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6226200" y="1825560"/>
            <a:ext cx="513108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l-PL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6226200" y="4098240"/>
            <a:ext cx="513108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l-PL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pl-PL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513108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l-PL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6226200" y="1825560"/>
            <a:ext cx="513108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l-PL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838080" y="4098240"/>
            <a:ext cx="1051524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l-PL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pl-PL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1051524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l-PL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838080" y="4098240"/>
            <a:ext cx="1051524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l-PL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pl-PL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513108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l-PL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6226200" y="1825560"/>
            <a:ext cx="513108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l-PL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6226200" y="4098240"/>
            <a:ext cx="513108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l-PL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838080" y="4098240"/>
            <a:ext cx="513108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l-PL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pl-PL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338580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l-PL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4393440" y="1825560"/>
            <a:ext cx="338580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l-PL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body"/>
          </p:nvPr>
        </p:nvSpPr>
        <p:spPr>
          <a:xfrm>
            <a:off x="7949160" y="1825560"/>
            <a:ext cx="338580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l-PL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 type="body"/>
          </p:nvPr>
        </p:nvSpPr>
        <p:spPr>
          <a:xfrm>
            <a:off x="7949160" y="4098240"/>
            <a:ext cx="338580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l-PL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 type="body"/>
          </p:nvPr>
        </p:nvSpPr>
        <p:spPr>
          <a:xfrm>
            <a:off x="4393440" y="4098240"/>
            <a:ext cx="338580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l-PL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 type="body"/>
          </p:nvPr>
        </p:nvSpPr>
        <p:spPr>
          <a:xfrm>
            <a:off x="838080" y="4098240"/>
            <a:ext cx="338580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l-PL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pl-PL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7" name="PlaceHolder 2"/>
          <p:cNvSpPr>
            <a:spLocks noGrp="1"/>
          </p:cNvSpPr>
          <p:nvPr>
            <p:ph type="subTitle"/>
          </p:nvPr>
        </p:nvSpPr>
        <p:spPr>
          <a:xfrm>
            <a:off x="838080" y="1825560"/>
            <a:ext cx="10515240" cy="435096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pl-PL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pl-PL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9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10515240" cy="4350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l-PL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pl-PL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1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5131080" cy="4350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l-PL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2" name="PlaceHolder 3"/>
          <p:cNvSpPr>
            <a:spLocks noGrp="1"/>
          </p:cNvSpPr>
          <p:nvPr>
            <p:ph type="body"/>
          </p:nvPr>
        </p:nvSpPr>
        <p:spPr>
          <a:xfrm>
            <a:off x="6226200" y="1825560"/>
            <a:ext cx="5131080" cy="4350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l-PL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pl-PL" sz="1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PlaceHolder 1"/>
          <p:cNvSpPr>
            <a:spLocks noGrp="1"/>
          </p:cNvSpPr>
          <p:nvPr>
            <p:ph type="subTitle"/>
          </p:nvPr>
        </p:nvSpPr>
        <p:spPr>
          <a:xfrm>
            <a:off x="838080" y="365040"/>
            <a:ext cx="10515240" cy="614412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pl-PL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pl-PL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6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513108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l-PL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7" name="PlaceHolder 3"/>
          <p:cNvSpPr>
            <a:spLocks noGrp="1"/>
          </p:cNvSpPr>
          <p:nvPr>
            <p:ph type="body"/>
          </p:nvPr>
        </p:nvSpPr>
        <p:spPr>
          <a:xfrm>
            <a:off x="838080" y="4098240"/>
            <a:ext cx="513108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l-PL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8" name="PlaceHolder 4"/>
          <p:cNvSpPr>
            <a:spLocks noGrp="1"/>
          </p:cNvSpPr>
          <p:nvPr>
            <p:ph type="body"/>
          </p:nvPr>
        </p:nvSpPr>
        <p:spPr>
          <a:xfrm>
            <a:off x="6226200" y="1825560"/>
            <a:ext cx="5131080" cy="4350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l-PL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pl-PL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0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5131080" cy="4350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l-PL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1" name="PlaceHolder 3"/>
          <p:cNvSpPr>
            <a:spLocks noGrp="1"/>
          </p:cNvSpPr>
          <p:nvPr>
            <p:ph type="body"/>
          </p:nvPr>
        </p:nvSpPr>
        <p:spPr>
          <a:xfrm>
            <a:off x="6226200" y="1825560"/>
            <a:ext cx="513108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l-PL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2" name="PlaceHolder 4"/>
          <p:cNvSpPr>
            <a:spLocks noGrp="1"/>
          </p:cNvSpPr>
          <p:nvPr>
            <p:ph type="body"/>
          </p:nvPr>
        </p:nvSpPr>
        <p:spPr>
          <a:xfrm>
            <a:off x="6226200" y="4098240"/>
            <a:ext cx="513108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l-PL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pl-PL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4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513108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l-PL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5" name="PlaceHolder 3"/>
          <p:cNvSpPr>
            <a:spLocks noGrp="1"/>
          </p:cNvSpPr>
          <p:nvPr>
            <p:ph type="body"/>
          </p:nvPr>
        </p:nvSpPr>
        <p:spPr>
          <a:xfrm>
            <a:off x="6226200" y="1825560"/>
            <a:ext cx="513108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l-PL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6" name="PlaceHolder 4"/>
          <p:cNvSpPr>
            <a:spLocks noGrp="1"/>
          </p:cNvSpPr>
          <p:nvPr>
            <p:ph type="body"/>
          </p:nvPr>
        </p:nvSpPr>
        <p:spPr>
          <a:xfrm>
            <a:off x="838080" y="4098240"/>
            <a:ext cx="1051524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l-PL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pl-PL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8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1051524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l-PL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9" name="PlaceHolder 3"/>
          <p:cNvSpPr>
            <a:spLocks noGrp="1"/>
          </p:cNvSpPr>
          <p:nvPr>
            <p:ph type="body"/>
          </p:nvPr>
        </p:nvSpPr>
        <p:spPr>
          <a:xfrm>
            <a:off x="838080" y="4098240"/>
            <a:ext cx="1051524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l-PL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pl-PL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1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513108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l-PL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2" name="PlaceHolder 3"/>
          <p:cNvSpPr>
            <a:spLocks noGrp="1"/>
          </p:cNvSpPr>
          <p:nvPr>
            <p:ph type="body"/>
          </p:nvPr>
        </p:nvSpPr>
        <p:spPr>
          <a:xfrm>
            <a:off x="6226200" y="1825560"/>
            <a:ext cx="513108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l-PL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3" name="PlaceHolder 4"/>
          <p:cNvSpPr>
            <a:spLocks noGrp="1"/>
          </p:cNvSpPr>
          <p:nvPr>
            <p:ph type="body"/>
          </p:nvPr>
        </p:nvSpPr>
        <p:spPr>
          <a:xfrm>
            <a:off x="6226200" y="4098240"/>
            <a:ext cx="513108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l-PL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4" name="PlaceHolder 5"/>
          <p:cNvSpPr>
            <a:spLocks noGrp="1"/>
          </p:cNvSpPr>
          <p:nvPr>
            <p:ph type="body"/>
          </p:nvPr>
        </p:nvSpPr>
        <p:spPr>
          <a:xfrm>
            <a:off x="838080" y="4098240"/>
            <a:ext cx="513108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l-PL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pl-PL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6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338580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l-PL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7" name="PlaceHolder 3"/>
          <p:cNvSpPr>
            <a:spLocks noGrp="1"/>
          </p:cNvSpPr>
          <p:nvPr>
            <p:ph type="body"/>
          </p:nvPr>
        </p:nvSpPr>
        <p:spPr>
          <a:xfrm>
            <a:off x="4393440" y="1825560"/>
            <a:ext cx="338580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l-PL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8" name="PlaceHolder 4"/>
          <p:cNvSpPr>
            <a:spLocks noGrp="1"/>
          </p:cNvSpPr>
          <p:nvPr>
            <p:ph type="body"/>
          </p:nvPr>
        </p:nvSpPr>
        <p:spPr>
          <a:xfrm>
            <a:off x="7949160" y="1825560"/>
            <a:ext cx="338580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l-PL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9" name="PlaceHolder 5"/>
          <p:cNvSpPr>
            <a:spLocks noGrp="1"/>
          </p:cNvSpPr>
          <p:nvPr>
            <p:ph type="body"/>
          </p:nvPr>
        </p:nvSpPr>
        <p:spPr>
          <a:xfrm>
            <a:off x="7949160" y="4098240"/>
            <a:ext cx="338580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l-PL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0" name="PlaceHolder 6"/>
          <p:cNvSpPr>
            <a:spLocks noGrp="1"/>
          </p:cNvSpPr>
          <p:nvPr>
            <p:ph type="body"/>
          </p:nvPr>
        </p:nvSpPr>
        <p:spPr>
          <a:xfrm>
            <a:off x="4393440" y="4098240"/>
            <a:ext cx="338580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l-PL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1" name="PlaceHolder 7"/>
          <p:cNvSpPr>
            <a:spLocks noGrp="1"/>
          </p:cNvSpPr>
          <p:nvPr>
            <p:ph type="body"/>
          </p:nvPr>
        </p:nvSpPr>
        <p:spPr>
          <a:xfrm>
            <a:off x="838080" y="4098240"/>
            <a:ext cx="338580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l-PL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anchor="ctr"/>
          <a:lstStyle/>
          <a:p>
            <a:pPr>
              <a:lnSpc>
                <a:spcPct val="90000"/>
              </a:lnSpc>
            </a:pPr>
            <a:r>
              <a:rPr lang="pl-PL" sz="4400" b="0" strike="noStrike" spc="-1">
                <a:solidFill>
                  <a:srgbClr val="000000"/>
                </a:solidFill>
                <a:latin typeface="Calibri Light"/>
              </a:rPr>
              <a:t>Kliknij, aby edytować styl</a:t>
            </a:r>
            <a:endParaRPr lang="pl-PL" sz="44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10515240" cy="4350960"/>
          </a:xfrm>
          <a:prstGeom prst="rect">
            <a:avLst/>
          </a:prstGeom>
        </p:spPr>
        <p:txBody>
          <a:bodyPr/>
          <a:lstStyle/>
          <a:p>
            <a:pPr marL="228600" indent="-228240">
              <a:lnSpc>
                <a:spcPct val="10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pl-PL" sz="2800" b="0" strike="noStrike" spc="-1">
                <a:solidFill>
                  <a:srgbClr val="000000"/>
                </a:solidFill>
                <a:latin typeface="Calibri"/>
              </a:rPr>
              <a:t>Edytuj style wzorca tekstu</a:t>
            </a:r>
          </a:p>
          <a:p>
            <a:pPr marL="685800" lvl="1" indent="-228240">
              <a:lnSpc>
                <a:spcPct val="10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pl-PL" sz="2400" b="0" strike="noStrike" spc="-1">
                <a:solidFill>
                  <a:srgbClr val="000000"/>
                </a:solidFill>
                <a:latin typeface="Calibri"/>
              </a:rPr>
              <a:t>Drugi poziom</a:t>
            </a:r>
          </a:p>
          <a:p>
            <a:pPr marL="1143000" lvl="2" indent="-228240">
              <a:lnSpc>
                <a:spcPct val="10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pl-PL" sz="2000" b="0" strike="noStrike" spc="-1">
                <a:solidFill>
                  <a:srgbClr val="000000"/>
                </a:solidFill>
                <a:latin typeface="Calibri"/>
              </a:rPr>
              <a:t>Trzeci poziom</a:t>
            </a:r>
          </a:p>
          <a:p>
            <a:pPr marL="1600200" lvl="3" indent="-228240">
              <a:lnSpc>
                <a:spcPct val="10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pl-PL" sz="1800" b="0" strike="noStrike" spc="-1">
                <a:solidFill>
                  <a:srgbClr val="000000"/>
                </a:solidFill>
                <a:latin typeface="Calibri"/>
              </a:rPr>
              <a:t>Czwarty poziom</a:t>
            </a:r>
          </a:p>
          <a:p>
            <a:pPr marL="2057400" lvl="4" indent="-228240">
              <a:lnSpc>
                <a:spcPct val="10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pl-PL" sz="1800" b="0" strike="noStrike" spc="-1">
                <a:solidFill>
                  <a:srgbClr val="000000"/>
                </a:solidFill>
                <a:latin typeface="Calibri"/>
              </a:rPr>
              <a:t>Piąty poziom</a:t>
            </a:r>
          </a:p>
        </p:txBody>
      </p:sp>
      <p:sp>
        <p:nvSpPr>
          <p:cNvPr id="2" name="PlaceHolder 3"/>
          <p:cNvSpPr>
            <a:spLocks noGrp="1"/>
          </p:cNvSpPr>
          <p:nvPr>
            <p:ph type="dt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</p:spPr>
        <p:txBody>
          <a:bodyPr anchor="ctr"/>
          <a:lstStyle/>
          <a:p>
            <a:pPr>
              <a:lnSpc>
                <a:spcPct val="100000"/>
              </a:lnSpc>
            </a:pPr>
            <a:fld id="{929FACE7-4B41-44A8-84EE-3FE0C71564AC}" type="datetime">
              <a:rPr lang="pl-PL" sz="1200" b="0" strike="noStrike" spc="-1">
                <a:solidFill>
                  <a:srgbClr val="8B8B8B"/>
                </a:solidFill>
                <a:latin typeface="Calibri"/>
              </a:rPr>
              <a:pPr>
                <a:lnSpc>
                  <a:spcPct val="100000"/>
                </a:lnSpc>
              </a:pPr>
              <a:t>18.02.2022</a:t>
            </a:fld>
            <a:endParaRPr lang="pl-PL" sz="1200" b="0" strike="noStrike" spc="-1"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ftr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</p:spPr>
        <p:txBody>
          <a:bodyPr anchor="ctr"/>
          <a:lstStyle/>
          <a:p>
            <a:endParaRPr lang="pl-PL" sz="2400" b="0" strike="noStrike" spc="-1"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sldNum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</p:spPr>
        <p:txBody>
          <a:bodyPr anchor="ctr"/>
          <a:lstStyle/>
          <a:p>
            <a:pPr algn="r">
              <a:lnSpc>
                <a:spcPct val="100000"/>
              </a:lnSpc>
            </a:pPr>
            <a:fld id="{A1A976CE-D01F-429A-A3DA-152CE482654F}" type="slidenum">
              <a:rPr lang="pl-PL" sz="1200" b="0" strike="noStrike" spc="-1">
                <a:solidFill>
                  <a:srgbClr val="8B8B8B"/>
                </a:solidFill>
                <a:latin typeface="Calibri"/>
              </a:rPr>
              <a:pPr algn="r">
                <a:lnSpc>
                  <a:spcPct val="100000"/>
                </a:lnSpc>
              </a:pPr>
              <a:t>‹#›</a:t>
            </a:fld>
            <a:endParaRPr lang="pl-PL" sz="1200" b="0" strike="noStrike" spc="-1"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</p:spPr>
        <p:txBody>
          <a:bodyPr anchor="b"/>
          <a:lstStyle/>
          <a:p>
            <a:pPr algn="ctr">
              <a:lnSpc>
                <a:spcPct val="100000"/>
              </a:lnSpc>
            </a:pPr>
            <a:r>
              <a:rPr lang="pl-PL" sz="6000" b="0" strike="noStrike" spc="-1">
                <a:solidFill>
                  <a:srgbClr val="000000"/>
                </a:solidFill>
                <a:latin typeface="Calibri Light"/>
              </a:rPr>
              <a:t>Kliknij, aby edytować styl</a:t>
            </a:r>
            <a:endParaRPr lang="pl-PL" sz="60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2" name="PlaceHolder 2"/>
          <p:cNvSpPr>
            <a:spLocks noGrp="1"/>
          </p:cNvSpPr>
          <p:nvPr>
            <p:ph type="dt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</p:spPr>
        <p:txBody>
          <a:bodyPr anchor="ctr"/>
          <a:lstStyle/>
          <a:p>
            <a:pPr>
              <a:lnSpc>
                <a:spcPct val="100000"/>
              </a:lnSpc>
            </a:pPr>
            <a:fld id="{24B627C7-ADFD-447E-BAFD-C12CBB10C016}" type="datetime">
              <a:rPr lang="pl-PL" sz="1200" b="0" strike="noStrike" spc="-1">
                <a:solidFill>
                  <a:srgbClr val="8B8B8B"/>
                </a:solidFill>
                <a:latin typeface="Calibri"/>
              </a:rPr>
              <a:pPr>
                <a:lnSpc>
                  <a:spcPct val="100000"/>
                </a:lnSpc>
              </a:pPr>
              <a:t>18.02.2022</a:t>
            </a:fld>
            <a:endParaRPr lang="pl-PL" sz="1200" b="0" strike="noStrike" spc="-1">
              <a:latin typeface="Times New Roman"/>
            </a:endParaRPr>
          </a:p>
        </p:txBody>
      </p:sp>
      <p:sp>
        <p:nvSpPr>
          <p:cNvPr id="43" name="PlaceHolder 3"/>
          <p:cNvSpPr>
            <a:spLocks noGrp="1"/>
          </p:cNvSpPr>
          <p:nvPr>
            <p:ph type="ftr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</p:spPr>
        <p:txBody>
          <a:bodyPr anchor="ctr"/>
          <a:lstStyle/>
          <a:p>
            <a:endParaRPr lang="pl-PL" sz="2400" b="0" strike="noStrike" spc="-1">
              <a:latin typeface="Times New Roman"/>
            </a:endParaRPr>
          </a:p>
        </p:txBody>
      </p:sp>
      <p:sp>
        <p:nvSpPr>
          <p:cNvPr id="44" name="PlaceHolder 4"/>
          <p:cNvSpPr>
            <a:spLocks noGrp="1"/>
          </p:cNvSpPr>
          <p:nvPr>
            <p:ph type="sldNum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</p:spPr>
        <p:txBody>
          <a:bodyPr anchor="ctr"/>
          <a:lstStyle/>
          <a:p>
            <a:pPr algn="r">
              <a:lnSpc>
                <a:spcPct val="100000"/>
              </a:lnSpc>
            </a:pPr>
            <a:fld id="{79E48567-420A-4945-B809-058338D7FE0C}" type="slidenum">
              <a:rPr lang="pl-PL" sz="1200" b="0" strike="noStrike" spc="-1">
                <a:solidFill>
                  <a:srgbClr val="8B8B8B"/>
                </a:solidFill>
                <a:latin typeface="Calibri"/>
              </a:rPr>
              <a:pPr algn="r">
                <a:lnSpc>
                  <a:spcPct val="100000"/>
                </a:lnSpc>
              </a:pPr>
              <a:t>‹#›</a:t>
            </a:fld>
            <a:endParaRPr lang="pl-PL" sz="1200" b="0" strike="noStrike" spc="-1">
              <a:latin typeface="Times New Roman"/>
            </a:endParaRPr>
          </a:p>
        </p:txBody>
      </p:sp>
      <p:sp>
        <p:nvSpPr>
          <p:cNvPr id="45" name="PlaceHolder 5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l-PL" sz="2800" b="0" strike="noStrike" spc="-1">
                <a:solidFill>
                  <a:srgbClr val="000000"/>
                </a:solidFill>
                <a:latin typeface="Calibri"/>
              </a:rPr>
              <a:t>Kliknij, aby edytować format tekstu konspektu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l-PL" sz="2000" b="0" strike="noStrike" spc="-1">
                <a:solidFill>
                  <a:srgbClr val="000000"/>
                </a:solidFill>
                <a:latin typeface="Calibri"/>
              </a:rPr>
              <a:t>Drugi poziom konspektu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l-PL" sz="1800" b="0" strike="noStrike" spc="-1">
                <a:solidFill>
                  <a:srgbClr val="000000"/>
                </a:solidFill>
                <a:latin typeface="Calibri"/>
              </a:rPr>
              <a:t>Trzeci poziom konspektu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l-PL" sz="1800" b="0" strike="noStrike" spc="-1">
                <a:solidFill>
                  <a:srgbClr val="000000"/>
                </a:solidFill>
                <a:latin typeface="Calibri"/>
              </a:rPr>
              <a:t>Czwarty poziom konspektu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l-PL" sz="2000" b="0" strike="noStrike" spc="-1">
                <a:solidFill>
                  <a:srgbClr val="000000"/>
                </a:solidFill>
                <a:latin typeface="Calibri"/>
              </a:rPr>
              <a:t>Piąty poziom konspektu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l-PL" sz="2000" b="0" strike="noStrike" spc="-1">
                <a:solidFill>
                  <a:srgbClr val="000000"/>
                </a:solidFill>
                <a:latin typeface="Calibri"/>
              </a:rPr>
              <a:t>Szósty poziom konspektu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l-PL" sz="2000" b="0" strike="noStrike" spc="-1">
                <a:solidFill>
                  <a:srgbClr val="000000"/>
                </a:solidFill>
                <a:latin typeface="Calibri"/>
              </a:rPr>
              <a:t>Siódmy poziom konspektu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TextShape 1"/>
          <p:cNvSpPr txBox="1"/>
          <p:nvPr/>
        </p:nvSpPr>
        <p:spPr>
          <a:xfrm>
            <a:off x="1523880" y="1122480"/>
            <a:ext cx="9143640" cy="2387160"/>
          </a:xfrm>
          <a:prstGeom prst="rect">
            <a:avLst/>
          </a:prstGeom>
          <a:noFill/>
          <a:ln>
            <a:noFill/>
          </a:ln>
        </p:spPr>
        <p:txBody>
          <a:bodyPr anchor="b"/>
          <a:lstStyle/>
          <a:p>
            <a:endParaRPr lang="pl-PL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5" name="TextShape 2"/>
          <p:cNvSpPr txBox="1"/>
          <p:nvPr/>
        </p:nvSpPr>
        <p:spPr>
          <a:xfrm>
            <a:off x="1523880" y="3602160"/>
            <a:ext cx="9143640" cy="165528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pPr algn="ctr"/>
            <a:endParaRPr lang="pl-PL" sz="3200" b="0" strike="noStrike" spc="-1">
              <a:latin typeface="Arial"/>
            </a:endParaRPr>
          </a:p>
        </p:txBody>
      </p:sp>
      <p:pic>
        <p:nvPicPr>
          <p:cNvPr id="86" name="Obraz 4"/>
          <p:cNvPicPr/>
          <p:nvPr/>
        </p:nvPicPr>
        <p:blipFill>
          <a:blip r:embed="rId2"/>
          <a:stretch/>
        </p:blipFill>
        <p:spPr>
          <a:xfrm>
            <a:off x="0" y="0"/>
            <a:ext cx="12191760" cy="685764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TextShape 1"/>
          <p:cNvSpPr txBox="1"/>
          <p:nvPr/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/>
          <a:p>
            <a:endParaRPr lang="pl-PL" sz="1800" b="0" strike="noStrike" spc="-1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88" name="Symbol zastępczy zawartości 3"/>
          <p:cNvPicPr/>
          <p:nvPr/>
        </p:nvPicPr>
        <p:blipFill>
          <a:blip r:embed="rId2"/>
          <a:stretch/>
        </p:blipFill>
        <p:spPr>
          <a:xfrm>
            <a:off x="92520" y="34336"/>
            <a:ext cx="12007080" cy="6696000"/>
          </a:xfrm>
          <a:prstGeom prst="rect">
            <a:avLst/>
          </a:prstGeom>
          <a:ln>
            <a:noFill/>
          </a:ln>
        </p:spPr>
      </p:pic>
      <p:pic>
        <p:nvPicPr>
          <p:cNvPr id="89" name="Obraz 4"/>
          <p:cNvPicPr/>
          <p:nvPr/>
        </p:nvPicPr>
        <p:blipFill>
          <a:blip r:embed="rId3"/>
          <a:stretch/>
        </p:blipFill>
        <p:spPr>
          <a:xfrm>
            <a:off x="10725840" y="201960"/>
            <a:ext cx="1255680" cy="809280"/>
          </a:xfrm>
          <a:prstGeom prst="rect">
            <a:avLst/>
          </a:prstGeom>
          <a:ln>
            <a:noFill/>
          </a:ln>
        </p:spPr>
      </p:pic>
      <p:sp>
        <p:nvSpPr>
          <p:cNvPr id="90" name="CustomShape 2"/>
          <p:cNvSpPr/>
          <p:nvPr/>
        </p:nvSpPr>
        <p:spPr>
          <a:xfrm>
            <a:off x="3980880" y="1588680"/>
            <a:ext cx="7545600" cy="34426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just">
              <a:lnSpc>
                <a:spcPct val="100000"/>
              </a:lnSpc>
            </a:pPr>
            <a:r>
              <a:rPr lang="pl-PL" sz="2400" b="1" strike="noStrike" spc="-1" dirty="0">
                <a:solidFill>
                  <a:srgbClr val="FFFFFF"/>
                </a:solidFill>
                <a:latin typeface="Times New Roman"/>
                <a:ea typeface="Times New Roman"/>
              </a:rPr>
              <a:t>Gminy i powiaty województwa śląskiego otrzymają </a:t>
            </a:r>
            <a:r>
              <a:rPr lang="pl-PL" sz="3200" b="1" strike="noStrike" spc="-1" dirty="0">
                <a:solidFill>
                  <a:srgbClr val="FFFFFF"/>
                </a:solidFill>
                <a:latin typeface="Times New Roman"/>
                <a:ea typeface="Times New Roman"/>
              </a:rPr>
              <a:t>150,1</a:t>
            </a:r>
            <a:r>
              <a:rPr lang="pl-PL" sz="2400" b="1" strike="noStrike" spc="-1" dirty="0">
                <a:solidFill>
                  <a:srgbClr val="FFFFFF"/>
                </a:solidFill>
                <a:latin typeface="Times New Roman"/>
                <a:ea typeface="Times New Roman"/>
              </a:rPr>
              <a:t> mln zł na realizację </a:t>
            </a:r>
            <a:r>
              <a:rPr lang="pl-PL" sz="3200" b="1" strike="noStrike" spc="-1" dirty="0">
                <a:solidFill>
                  <a:srgbClr val="FFFFFF"/>
                </a:solidFill>
                <a:latin typeface="Times New Roman"/>
                <a:ea typeface="Times New Roman"/>
              </a:rPr>
              <a:t>114</a:t>
            </a:r>
            <a:r>
              <a:rPr lang="pl-PL" sz="2400" b="1" strike="noStrike" spc="-1" dirty="0">
                <a:solidFill>
                  <a:srgbClr val="FFFFFF"/>
                </a:solidFill>
                <a:latin typeface="Times New Roman"/>
                <a:ea typeface="Times New Roman"/>
              </a:rPr>
              <a:t> zadań: </a:t>
            </a:r>
            <a:endParaRPr lang="pl-PL" sz="2400" b="0" strike="noStrike" spc="-1" dirty="0">
              <a:latin typeface="Arial"/>
            </a:endParaRPr>
          </a:p>
          <a:p>
            <a:pPr algn="just">
              <a:lnSpc>
                <a:spcPct val="100000"/>
              </a:lnSpc>
            </a:pPr>
            <a:endParaRPr lang="pl-PL" sz="2400" b="0" strike="noStrike" spc="-1" dirty="0">
              <a:latin typeface="Arial"/>
            </a:endParaRPr>
          </a:p>
          <a:p>
            <a:pPr marL="343080" indent="-342720" algn="just">
              <a:lnSpc>
                <a:spcPct val="100000"/>
              </a:lnSpc>
              <a:buClr>
                <a:srgbClr val="FFFFFF"/>
              </a:buClr>
              <a:buFont typeface="StarSymbol"/>
              <a:buChar char="-"/>
            </a:pPr>
            <a:r>
              <a:rPr lang="pl-PL" sz="3200" b="1" strike="noStrike" spc="-1" dirty="0">
                <a:solidFill>
                  <a:srgbClr val="FFFFFF"/>
                </a:solidFill>
                <a:latin typeface="Times New Roman"/>
                <a:ea typeface="Times New Roman"/>
              </a:rPr>
              <a:t>36</a:t>
            </a:r>
            <a:r>
              <a:rPr lang="pl-PL" sz="2400" b="1" strike="noStrike" spc="-1" dirty="0">
                <a:solidFill>
                  <a:srgbClr val="FFFFFF"/>
                </a:solidFill>
                <a:latin typeface="Times New Roman"/>
                <a:ea typeface="Times New Roman"/>
              </a:rPr>
              <a:t> powiatowych </a:t>
            </a:r>
            <a:endParaRPr lang="pl-PL" sz="2400" b="0" strike="noStrike" spc="-1" dirty="0">
              <a:latin typeface="Arial"/>
            </a:endParaRPr>
          </a:p>
          <a:p>
            <a:pPr algn="just">
              <a:lnSpc>
                <a:spcPct val="100000"/>
              </a:lnSpc>
            </a:pPr>
            <a:endParaRPr lang="pl-PL" sz="2400" b="0" strike="noStrike" spc="-1" dirty="0">
              <a:latin typeface="Arial"/>
            </a:endParaRPr>
          </a:p>
          <a:p>
            <a:pPr marL="343080" indent="-342720" algn="just">
              <a:lnSpc>
                <a:spcPct val="100000"/>
              </a:lnSpc>
              <a:buClr>
                <a:srgbClr val="FFFFFF"/>
              </a:buClr>
              <a:buFont typeface="StarSymbol"/>
              <a:buChar char="-"/>
            </a:pPr>
            <a:r>
              <a:rPr lang="pl-PL" sz="3600" b="1" strike="noStrike" spc="-1" dirty="0">
                <a:solidFill>
                  <a:srgbClr val="FFFFFF"/>
                </a:solidFill>
                <a:latin typeface="Times New Roman"/>
                <a:ea typeface="Times New Roman"/>
              </a:rPr>
              <a:t>78</a:t>
            </a:r>
            <a:r>
              <a:rPr lang="pl-PL" sz="2400" b="1" strike="noStrike" spc="-1" dirty="0">
                <a:solidFill>
                  <a:srgbClr val="FFFFFF"/>
                </a:solidFill>
                <a:latin typeface="Times New Roman"/>
                <a:ea typeface="Times New Roman"/>
              </a:rPr>
              <a:t> gminnych</a:t>
            </a:r>
            <a:endParaRPr lang="pl-PL" sz="2400" b="0" strike="noStrike" spc="-1" dirty="0"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lang="pl-PL" sz="2400" b="1" strike="noStrike" spc="-1" dirty="0">
                <a:solidFill>
                  <a:srgbClr val="FFFFFF"/>
                </a:solidFill>
                <a:latin typeface="Times New Roman"/>
                <a:ea typeface="Times New Roman"/>
              </a:rPr>
              <a:t> </a:t>
            </a:r>
            <a:endParaRPr lang="pl-PL" sz="2400" b="0" strike="noStrike" spc="-1" dirty="0"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lang="pl-PL" sz="2400" b="1" strike="noStrike" spc="-1" dirty="0">
                <a:solidFill>
                  <a:srgbClr val="FFFFFF"/>
                </a:solidFill>
                <a:latin typeface="Times New Roman"/>
                <a:ea typeface="Times New Roman"/>
              </a:rPr>
              <a:t>- w tym na 23 zadania kontynuowane z poprzednich lat</a:t>
            </a:r>
            <a:endParaRPr lang="pl-PL" sz="2400" b="0" strike="noStrike" spc="-1" dirty="0">
              <a:latin typeface="Arial"/>
            </a:endParaRPr>
          </a:p>
        </p:txBody>
      </p:sp>
      <p:sp>
        <p:nvSpPr>
          <p:cNvPr id="2" name="pole tekstowe 1">
            <a:extLst>
              <a:ext uri="{FF2B5EF4-FFF2-40B4-BE49-F238E27FC236}">
                <a16:creationId xmlns:a16="http://schemas.microsoft.com/office/drawing/2014/main" id="{133F91CE-5BDF-40A0-93F7-820CA049701E}"/>
              </a:ext>
            </a:extLst>
          </p:cNvPr>
          <p:cNvSpPr txBox="1"/>
          <p:nvPr/>
        </p:nvSpPr>
        <p:spPr>
          <a:xfrm>
            <a:off x="664921" y="497150"/>
            <a:ext cx="943272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400" b="1" spc="-1" dirty="0">
                <a:solidFill>
                  <a:srgbClr val="FFFFFF"/>
                </a:solidFill>
                <a:latin typeface="Times New Roman"/>
              </a:rPr>
              <a:t>Dofinansowanie zadań środkami Rządowego Funduszu Rozwoju Dróg w 2022 r.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TextShape 1"/>
          <p:cNvSpPr txBox="1"/>
          <p:nvPr/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/>
          <a:p>
            <a:endParaRPr lang="pl-PL" sz="1800" b="0" strike="noStrike" spc="-1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92" name="Symbol zastępczy zawartości 3"/>
          <p:cNvPicPr/>
          <p:nvPr/>
        </p:nvPicPr>
        <p:blipFill>
          <a:blip r:embed="rId2"/>
          <a:stretch/>
        </p:blipFill>
        <p:spPr>
          <a:xfrm>
            <a:off x="92520" y="91080"/>
            <a:ext cx="12007080" cy="6696000"/>
          </a:xfrm>
          <a:prstGeom prst="rect">
            <a:avLst/>
          </a:prstGeom>
          <a:ln>
            <a:noFill/>
          </a:ln>
        </p:spPr>
      </p:pic>
      <p:pic>
        <p:nvPicPr>
          <p:cNvPr id="93" name="Obraz 4"/>
          <p:cNvPicPr/>
          <p:nvPr/>
        </p:nvPicPr>
        <p:blipFill>
          <a:blip r:embed="rId3"/>
          <a:stretch/>
        </p:blipFill>
        <p:spPr>
          <a:xfrm>
            <a:off x="10725840" y="201960"/>
            <a:ext cx="1255680" cy="809280"/>
          </a:xfrm>
          <a:prstGeom prst="rect">
            <a:avLst/>
          </a:prstGeom>
          <a:ln>
            <a:noFill/>
          </a:ln>
        </p:spPr>
      </p:pic>
      <p:sp>
        <p:nvSpPr>
          <p:cNvPr id="94" name="CustomShape 2"/>
          <p:cNvSpPr/>
          <p:nvPr/>
        </p:nvSpPr>
        <p:spPr>
          <a:xfrm>
            <a:off x="4017960" y="2141280"/>
            <a:ext cx="7508880" cy="4611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95" name="CustomShape 3"/>
          <p:cNvSpPr/>
          <p:nvPr/>
        </p:nvSpPr>
        <p:spPr>
          <a:xfrm>
            <a:off x="4091760" y="1122480"/>
            <a:ext cx="7435080" cy="49057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pl-PL" sz="2800" b="1" strike="noStrike" spc="-1">
                <a:solidFill>
                  <a:srgbClr val="FFFFFF"/>
                </a:solidFill>
                <a:latin typeface="Calibri"/>
                <a:ea typeface="Calibri"/>
              </a:rPr>
              <a:t>To pozwoli na budowę, przebudowę lub remont </a:t>
            </a:r>
            <a:r>
              <a:rPr lang="pl-PL" sz="3600" b="1" strike="noStrike" spc="-1">
                <a:solidFill>
                  <a:srgbClr val="FFFFFF"/>
                </a:solidFill>
                <a:latin typeface="Calibri"/>
                <a:ea typeface="Calibri"/>
              </a:rPr>
              <a:t>170</a:t>
            </a:r>
            <a:r>
              <a:rPr lang="pl-PL" sz="2800" b="1" strike="noStrike" spc="-1">
                <a:solidFill>
                  <a:srgbClr val="FFFFFF"/>
                </a:solidFill>
                <a:latin typeface="Calibri"/>
                <a:ea typeface="Calibri"/>
              </a:rPr>
              <a:t> km dróg w naszym województwie:</a:t>
            </a:r>
            <a:endParaRPr lang="pl-PL" sz="28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endParaRPr lang="pl-PL" sz="2800" b="0" strike="noStrike" spc="-1">
              <a:latin typeface="Arial"/>
            </a:endParaRPr>
          </a:p>
          <a:p>
            <a:pPr marL="285840" indent="-285480">
              <a:lnSpc>
                <a:spcPct val="100000"/>
              </a:lnSpc>
              <a:buClr>
                <a:srgbClr val="FFFFFF"/>
              </a:buClr>
              <a:buFont typeface="StarSymbol"/>
              <a:buChar char="-"/>
            </a:pPr>
            <a:r>
              <a:rPr lang="pl-PL" sz="3600" b="1" strike="noStrike" spc="-1">
                <a:solidFill>
                  <a:srgbClr val="FFFFFF"/>
                </a:solidFill>
                <a:latin typeface="Calibri"/>
                <a:ea typeface="Calibri"/>
              </a:rPr>
              <a:t>89</a:t>
            </a:r>
            <a:r>
              <a:rPr lang="pl-PL" sz="2800" b="1" strike="noStrike" spc="-1">
                <a:solidFill>
                  <a:srgbClr val="FFFFFF"/>
                </a:solidFill>
                <a:latin typeface="Calibri"/>
                <a:ea typeface="Calibri"/>
              </a:rPr>
              <a:t> km dróg powiatowych</a:t>
            </a:r>
            <a:endParaRPr lang="pl-PL" sz="28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endParaRPr lang="pl-PL" sz="2800" b="0" strike="noStrike" spc="-1">
              <a:latin typeface="Arial"/>
            </a:endParaRPr>
          </a:p>
          <a:p>
            <a:pPr marL="285840" indent="-285480">
              <a:lnSpc>
                <a:spcPct val="100000"/>
              </a:lnSpc>
              <a:buClr>
                <a:srgbClr val="FFFFFF"/>
              </a:buClr>
              <a:buFont typeface="StarSymbol"/>
              <a:buChar char="-"/>
            </a:pPr>
            <a:r>
              <a:rPr lang="pl-PL" sz="2800" b="1" strike="noStrike" spc="-1">
                <a:solidFill>
                  <a:srgbClr val="FFFFFF"/>
                </a:solidFill>
                <a:latin typeface="Calibri"/>
                <a:ea typeface="Calibri"/>
              </a:rPr>
              <a:t> </a:t>
            </a:r>
            <a:r>
              <a:rPr lang="pl-PL" sz="3600" b="1" strike="noStrike" spc="-1">
                <a:solidFill>
                  <a:srgbClr val="FFFFFF"/>
                </a:solidFill>
                <a:latin typeface="Calibri"/>
                <a:ea typeface="Calibri"/>
              </a:rPr>
              <a:t>81</a:t>
            </a:r>
            <a:r>
              <a:rPr lang="pl-PL" sz="2800" b="1" strike="noStrike" spc="-1">
                <a:solidFill>
                  <a:srgbClr val="FFFFFF"/>
                </a:solidFill>
                <a:latin typeface="Calibri"/>
                <a:ea typeface="Calibri"/>
              </a:rPr>
              <a:t> km dróg gminnych</a:t>
            </a:r>
            <a:endParaRPr lang="pl-PL" sz="28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endParaRPr lang="pl-PL" sz="28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pl-PL" sz="2400" b="0" strike="noStrike" spc="-1">
                <a:solidFill>
                  <a:srgbClr val="FFFFFF"/>
                </a:solidFill>
                <a:latin typeface="Calibri"/>
                <a:ea typeface="Calibri"/>
              </a:rPr>
              <a:t>W ramach zadań wybudowane, przebudowane oraz wyremontowane zostaną jezdnie, chodniki, ścieżki rowerowe, pobocza, odwodnienie, oświetlenia, przejścia dla pieszych i skrzyżowania.</a:t>
            </a:r>
            <a:endParaRPr lang="pl-PL" sz="2400" b="0" strike="noStrike" spc="-1"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TextShape 1"/>
          <p:cNvSpPr txBox="1"/>
          <p:nvPr/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/>
          <a:p>
            <a:endParaRPr lang="pl-PL" sz="1800" b="0" strike="noStrike" spc="-1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97" name="Symbol zastępczy zawartości 3"/>
          <p:cNvPicPr/>
          <p:nvPr/>
        </p:nvPicPr>
        <p:blipFill>
          <a:blip r:embed="rId2"/>
          <a:stretch/>
        </p:blipFill>
        <p:spPr>
          <a:xfrm>
            <a:off x="92520" y="91080"/>
            <a:ext cx="12007080" cy="6696000"/>
          </a:xfrm>
          <a:prstGeom prst="rect">
            <a:avLst/>
          </a:prstGeom>
          <a:ln>
            <a:noFill/>
          </a:ln>
        </p:spPr>
      </p:pic>
      <p:pic>
        <p:nvPicPr>
          <p:cNvPr id="98" name="Obraz 4"/>
          <p:cNvPicPr/>
          <p:nvPr/>
        </p:nvPicPr>
        <p:blipFill>
          <a:blip r:embed="rId3"/>
          <a:stretch/>
        </p:blipFill>
        <p:spPr>
          <a:xfrm>
            <a:off x="10725840" y="201960"/>
            <a:ext cx="1255680" cy="809280"/>
          </a:xfrm>
          <a:prstGeom prst="rect">
            <a:avLst/>
          </a:prstGeom>
          <a:ln>
            <a:noFill/>
          </a:ln>
        </p:spPr>
      </p:pic>
      <p:sp>
        <p:nvSpPr>
          <p:cNvPr id="99" name="CustomShape 2"/>
          <p:cNvSpPr/>
          <p:nvPr/>
        </p:nvSpPr>
        <p:spPr>
          <a:xfrm>
            <a:off x="4017960" y="2141280"/>
            <a:ext cx="7508880" cy="4611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00" name="CustomShape 3"/>
          <p:cNvSpPr/>
          <p:nvPr/>
        </p:nvSpPr>
        <p:spPr>
          <a:xfrm>
            <a:off x="4091760" y="1122480"/>
            <a:ext cx="7435080" cy="4611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01" name="CustomShape 4"/>
          <p:cNvSpPr/>
          <p:nvPr/>
        </p:nvSpPr>
        <p:spPr>
          <a:xfrm>
            <a:off x="2810160" y="1276349"/>
            <a:ext cx="8543160" cy="65862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just">
              <a:lnSpc>
                <a:spcPct val="117000"/>
              </a:lnSpc>
            </a:pPr>
            <a:r>
              <a:rPr lang="pl-PL" sz="2400" b="1" strike="noStrike" spc="-1" dirty="0">
                <a:solidFill>
                  <a:srgbClr val="FFFFFF"/>
                </a:solidFill>
                <a:latin typeface="Times New Roman"/>
                <a:ea typeface="Calibri"/>
              </a:rPr>
              <a:t>W latach 2016 – 2021 gminy i powiaty otrzymały ponad </a:t>
            </a:r>
            <a:endParaRPr lang="pl-PL" sz="2400" b="0" strike="noStrike" spc="-1" dirty="0">
              <a:latin typeface="Arial"/>
            </a:endParaRPr>
          </a:p>
          <a:p>
            <a:pPr algn="just">
              <a:lnSpc>
                <a:spcPct val="117000"/>
              </a:lnSpc>
            </a:pPr>
            <a:r>
              <a:rPr lang="pl-PL" sz="3200" b="1" strike="noStrike" spc="-1" dirty="0">
                <a:solidFill>
                  <a:srgbClr val="FFFFFF"/>
                </a:solidFill>
                <a:latin typeface="Times New Roman"/>
                <a:ea typeface="Calibri"/>
              </a:rPr>
              <a:t>770</a:t>
            </a:r>
            <a:r>
              <a:rPr lang="pl-PL" sz="2400" b="1" strike="noStrike" spc="-1" dirty="0">
                <a:solidFill>
                  <a:srgbClr val="FFFFFF"/>
                </a:solidFill>
                <a:latin typeface="Times New Roman"/>
                <a:ea typeface="Calibri"/>
              </a:rPr>
              <a:t> mln zł na zadania drogowe:</a:t>
            </a:r>
            <a:endParaRPr lang="pl-PL" sz="2400" b="0" strike="noStrike" spc="-1" dirty="0">
              <a:latin typeface="Arial"/>
            </a:endParaRPr>
          </a:p>
          <a:p>
            <a:pPr algn="just">
              <a:lnSpc>
                <a:spcPct val="117000"/>
              </a:lnSpc>
            </a:pPr>
            <a:endParaRPr lang="pl-PL" sz="2400" b="0" strike="noStrike" spc="-1" dirty="0">
              <a:latin typeface="Arial"/>
            </a:endParaRPr>
          </a:p>
          <a:p>
            <a:pPr marL="457200" indent="-456840" algn="just">
              <a:lnSpc>
                <a:spcPct val="117000"/>
              </a:lnSpc>
              <a:buClr>
                <a:srgbClr val="FFFFFF"/>
              </a:buClr>
              <a:buFont typeface="StarSymbol"/>
              <a:buChar char="-"/>
            </a:pPr>
            <a:r>
              <a:rPr lang="pl-PL" sz="2800" b="1" strike="noStrike" spc="-1" dirty="0">
                <a:solidFill>
                  <a:srgbClr val="FFFFFF"/>
                </a:solidFill>
                <a:latin typeface="Times New Roman"/>
                <a:ea typeface="Calibri"/>
              </a:rPr>
              <a:t>ponad 363 mln zł dla gmin </a:t>
            </a:r>
            <a:endParaRPr lang="pl-PL" sz="2800" b="0" strike="noStrike" spc="-1" dirty="0">
              <a:latin typeface="Arial"/>
            </a:endParaRPr>
          </a:p>
          <a:p>
            <a:pPr marL="457200" indent="-456840" algn="just">
              <a:lnSpc>
                <a:spcPct val="117000"/>
              </a:lnSpc>
              <a:buClr>
                <a:srgbClr val="FFFFFF"/>
              </a:buClr>
              <a:buFont typeface="StarSymbol"/>
              <a:buChar char="-"/>
            </a:pPr>
            <a:r>
              <a:rPr lang="pl-PL" sz="2800" b="1" strike="noStrike" spc="-1" dirty="0">
                <a:solidFill>
                  <a:srgbClr val="FFFFFF"/>
                </a:solidFill>
                <a:latin typeface="Times New Roman"/>
                <a:ea typeface="Calibri"/>
              </a:rPr>
              <a:t>ponad 407 mln zł dla powiatów  </a:t>
            </a:r>
            <a:endParaRPr lang="pl-PL" sz="2800" b="0" strike="noStrike" spc="-1" dirty="0">
              <a:latin typeface="Arial"/>
            </a:endParaRPr>
          </a:p>
          <a:p>
            <a:pPr algn="just">
              <a:lnSpc>
                <a:spcPct val="117000"/>
              </a:lnSpc>
            </a:pPr>
            <a:endParaRPr lang="pl-PL" sz="2800" b="0" strike="noStrike" spc="-1" dirty="0">
              <a:latin typeface="Arial"/>
            </a:endParaRPr>
          </a:p>
          <a:p>
            <a:pPr algn="just">
              <a:lnSpc>
                <a:spcPct val="117000"/>
              </a:lnSpc>
            </a:pPr>
            <a:r>
              <a:rPr lang="pl-PL" sz="2400" b="1" strike="noStrike" spc="-1" dirty="0">
                <a:solidFill>
                  <a:srgbClr val="FFFFFF"/>
                </a:solidFill>
                <a:latin typeface="Times New Roman"/>
                <a:ea typeface="Calibri"/>
              </a:rPr>
              <a:t>Zrealizowano </a:t>
            </a:r>
            <a:r>
              <a:rPr lang="pl-PL" sz="3200" b="1" strike="noStrike" spc="-1" dirty="0">
                <a:solidFill>
                  <a:srgbClr val="FFFFFF"/>
                </a:solidFill>
                <a:latin typeface="Times New Roman"/>
                <a:ea typeface="Calibri"/>
              </a:rPr>
              <a:t>546</a:t>
            </a:r>
            <a:r>
              <a:rPr lang="pl-PL" sz="2400" b="1" strike="noStrike" spc="-1" dirty="0">
                <a:solidFill>
                  <a:srgbClr val="FFFFFF"/>
                </a:solidFill>
                <a:latin typeface="Times New Roman"/>
                <a:ea typeface="Calibri"/>
              </a:rPr>
              <a:t> zadań (608 km):</a:t>
            </a:r>
            <a:endParaRPr lang="pl-PL" sz="2400" b="0" strike="noStrike" spc="-1" dirty="0">
              <a:latin typeface="Arial"/>
            </a:endParaRPr>
          </a:p>
          <a:p>
            <a:pPr algn="just">
              <a:lnSpc>
                <a:spcPct val="117000"/>
              </a:lnSpc>
            </a:pPr>
            <a:endParaRPr lang="pl-PL" sz="2400" b="0" strike="noStrike" spc="-1" dirty="0">
              <a:latin typeface="Arial"/>
            </a:endParaRPr>
          </a:p>
          <a:p>
            <a:pPr marL="457200" indent="-456840" algn="just">
              <a:lnSpc>
                <a:spcPct val="117000"/>
              </a:lnSpc>
              <a:buClr>
                <a:srgbClr val="FFFFFF"/>
              </a:buClr>
              <a:buFont typeface="StarSymbol"/>
              <a:buChar char="-"/>
            </a:pPr>
            <a:r>
              <a:rPr lang="pl-PL" sz="2800" b="1" strike="noStrike" spc="-1" dirty="0">
                <a:solidFill>
                  <a:srgbClr val="FFFFFF"/>
                </a:solidFill>
                <a:latin typeface="Times New Roman"/>
                <a:ea typeface="Calibri"/>
              </a:rPr>
              <a:t>359 na drogach gminnych  (291 km)</a:t>
            </a:r>
            <a:endParaRPr lang="pl-PL" sz="2800" b="0" strike="noStrike" spc="-1" dirty="0">
              <a:latin typeface="Arial"/>
            </a:endParaRPr>
          </a:p>
          <a:p>
            <a:pPr marL="457200" indent="-456840" algn="just">
              <a:lnSpc>
                <a:spcPct val="117000"/>
              </a:lnSpc>
              <a:buClr>
                <a:srgbClr val="FFFFFF"/>
              </a:buClr>
              <a:buFont typeface="StarSymbol"/>
              <a:buChar char="-"/>
            </a:pPr>
            <a:r>
              <a:rPr lang="pl-PL" sz="2800" b="1" strike="noStrike" spc="-1" dirty="0">
                <a:solidFill>
                  <a:srgbClr val="FFFFFF"/>
                </a:solidFill>
                <a:latin typeface="Times New Roman"/>
                <a:ea typeface="Calibri"/>
              </a:rPr>
              <a:t>187 na drogach powiatowych (317 km)</a:t>
            </a:r>
            <a:endParaRPr lang="pl-PL" sz="2800" b="0" strike="noStrike" spc="-1" dirty="0">
              <a:latin typeface="Arial"/>
            </a:endParaRPr>
          </a:p>
          <a:p>
            <a:pPr algn="just">
              <a:lnSpc>
                <a:spcPct val="117000"/>
              </a:lnSpc>
            </a:pPr>
            <a:endParaRPr lang="pl-PL" sz="2800" b="0" strike="noStrike" spc="-1" dirty="0">
              <a:latin typeface="Arial"/>
            </a:endParaRPr>
          </a:p>
          <a:p>
            <a:pPr algn="just">
              <a:lnSpc>
                <a:spcPct val="117000"/>
              </a:lnSpc>
            </a:pPr>
            <a:endParaRPr lang="pl-PL" sz="2800" b="0" strike="noStrike" spc="-1" dirty="0">
              <a:latin typeface="Arial"/>
            </a:endParaRPr>
          </a:p>
          <a:p>
            <a:pPr algn="just">
              <a:lnSpc>
                <a:spcPct val="117000"/>
              </a:lnSpc>
            </a:pPr>
            <a:r>
              <a:rPr lang="pl-PL" sz="2800" b="1" strike="noStrike" spc="-1" dirty="0">
                <a:solidFill>
                  <a:srgbClr val="FFFFFF"/>
                </a:solidFill>
                <a:latin typeface="Times New Roman"/>
                <a:ea typeface="Calibri"/>
              </a:rPr>
              <a:t>-   </a:t>
            </a:r>
            <a:endParaRPr lang="pl-PL" sz="2800" b="0" strike="noStrike" spc="-1" dirty="0">
              <a:latin typeface="Arial"/>
            </a:endParaRPr>
          </a:p>
        </p:txBody>
      </p:sp>
      <p:sp>
        <p:nvSpPr>
          <p:cNvPr id="9" name="pole tekstowe 8">
            <a:extLst>
              <a:ext uri="{FF2B5EF4-FFF2-40B4-BE49-F238E27FC236}">
                <a16:creationId xmlns:a16="http://schemas.microsoft.com/office/drawing/2014/main" id="{4DE1B82C-1BA4-4674-B382-CE788475A6E1}"/>
              </a:ext>
            </a:extLst>
          </p:cNvPr>
          <p:cNvSpPr txBox="1"/>
          <p:nvPr/>
        </p:nvSpPr>
        <p:spPr>
          <a:xfrm>
            <a:off x="546840" y="428790"/>
            <a:ext cx="94327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800" b="1" spc="-1" dirty="0">
                <a:solidFill>
                  <a:srgbClr val="FFFFFF"/>
                </a:solidFill>
                <a:latin typeface="Times New Roman"/>
              </a:rPr>
              <a:t>Dofinansowanie zadań środkami finansowymi od 2016 r.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TextShape 1"/>
          <p:cNvSpPr txBox="1"/>
          <p:nvPr/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/>
          <a:p>
            <a:endParaRPr lang="pl-PL" sz="1800" b="0" strike="noStrike" spc="-1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103" name="Symbol zastępczy zawartości 3"/>
          <p:cNvPicPr/>
          <p:nvPr/>
        </p:nvPicPr>
        <p:blipFill>
          <a:blip r:embed="rId2"/>
          <a:stretch/>
        </p:blipFill>
        <p:spPr>
          <a:xfrm>
            <a:off x="73800" y="81720"/>
            <a:ext cx="12007080" cy="6696000"/>
          </a:xfrm>
          <a:prstGeom prst="rect">
            <a:avLst/>
          </a:prstGeom>
          <a:ln>
            <a:noFill/>
          </a:ln>
        </p:spPr>
      </p:pic>
      <p:pic>
        <p:nvPicPr>
          <p:cNvPr id="104" name="Obraz 4"/>
          <p:cNvPicPr/>
          <p:nvPr/>
        </p:nvPicPr>
        <p:blipFill>
          <a:blip r:embed="rId3"/>
          <a:stretch/>
        </p:blipFill>
        <p:spPr>
          <a:xfrm>
            <a:off x="10725840" y="201960"/>
            <a:ext cx="1255680" cy="809280"/>
          </a:xfrm>
          <a:prstGeom prst="rect">
            <a:avLst/>
          </a:prstGeom>
          <a:ln>
            <a:noFill/>
          </a:ln>
        </p:spPr>
      </p:pic>
      <p:sp>
        <p:nvSpPr>
          <p:cNvPr id="105" name="CustomShape 2"/>
          <p:cNvSpPr/>
          <p:nvPr/>
        </p:nvSpPr>
        <p:spPr>
          <a:xfrm>
            <a:off x="4017960" y="2141280"/>
            <a:ext cx="7508880" cy="4611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06" name="CustomShape 3"/>
          <p:cNvSpPr/>
          <p:nvPr/>
        </p:nvSpPr>
        <p:spPr>
          <a:xfrm>
            <a:off x="4091760" y="1122480"/>
            <a:ext cx="7435080" cy="4611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07" name="CustomShape 4"/>
          <p:cNvSpPr/>
          <p:nvPr/>
        </p:nvSpPr>
        <p:spPr>
          <a:xfrm>
            <a:off x="838080" y="498600"/>
            <a:ext cx="10281960" cy="5588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just">
              <a:lnSpc>
                <a:spcPct val="117000"/>
              </a:lnSpc>
            </a:pPr>
            <a:r>
              <a:rPr lang="pl-PL" sz="2400" b="1" strike="noStrike" spc="-1" dirty="0">
                <a:solidFill>
                  <a:srgbClr val="FFFFFF"/>
                </a:solidFill>
                <a:latin typeface="Calibri"/>
                <a:ea typeface="Calibri"/>
              </a:rPr>
              <a:t>Ponadto  w 2021 w ramach Funduszu realizowanych jest:</a:t>
            </a:r>
            <a:endParaRPr lang="pl-PL" sz="2400" b="0" strike="noStrike" spc="-1" dirty="0">
              <a:latin typeface="Arial"/>
            </a:endParaRPr>
          </a:p>
          <a:p>
            <a:pPr algn="just">
              <a:lnSpc>
                <a:spcPct val="117000"/>
              </a:lnSpc>
            </a:pPr>
            <a:endParaRPr lang="pl-PL" sz="2400" b="0" strike="noStrike" spc="-1" dirty="0">
              <a:latin typeface="Arial"/>
            </a:endParaRPr>
          </a:p>
          <a:p>
            <a:pPr algn="just">
              <a:lnSpc>
                <a:spcPct val="117000"/>
              </a:lnSpc>
            </a:pPr>
            <a:endParaRPr lang="pl-PL" sz="2400" b="0" strike="noStrike" spc="-1" dirty="0">
              <a:latin typeface="Arial"/>
            </a:endParaRPr>
          </a:p>
          <a:p>
            <a:pPr marL="285840" indent="-285480" algn="just">
              <a:lnSpc>
                <a:spcPct val="117000"/>
              </a:lnSpc>
              <a:buClr>
                <a:srgbClr val="FFFFFF"/>
              </a:buClr>
              <a:buFont typeface="StarSymbol"/>
              <a:buChar char="-"/>
            </a:pPr>
            <a:r>
              <a:rPr lang="pl-PL" sz="2400" b="1" strike="noStrike" spc="-1" dirty="0">
                <a:solidFill>
                  <a:srgbClr val="FFFFFF"/>
                </a:solidFill>
                <a:latin typeface="Calibri"/>
                <a:ea typeface="Calibri"/>
              </a:rPr>
              <a:t>12 zadań dotyczących przejść dla pieszych na drogach gminnych i 19 zadań na drogach powiatowych;</a:t>
            </a:r>
            <a:endParaRPr lang="pl-PL" sz="2400" b="0" strike="noStrike" spc="-1" dirty="0">
              <a:latin typeface="Arial"/>
            </a:endParaRPr>
          </a:p>
          <a:p>
            <a:pPr marL="285840" indent="-285480" algn="just">
              <a:lnSpc>
                <a:spcPct val="117000"/>
              </a:lnSpc>
              <a:buClr>
                <a:srgbClr val="FFFFFF"/>
              </a:buClr>
              <a:buFont typeface="StarSymbol"/>
              <a:buChar char="-"/>
            </a:pPr>
            <a:r>
              <a:rPr lang="pl-PL" sz="2400" b="1" strike="noStrike" spc="-1" dirty="0">
                <a:solidFill>
                  <a:srgbClr val="FFFFFF"/>
                </a:solidFill>
                <a:latin typeface="Calibri"/>
                <a:ea typeface="Calibri"/>
              </a:rPr>
              <a:t>przeznaczono ponad 3 mln zł środków na realizację zadań gminnych oraz ponad 2,2 mln zł na realizację dróg powiatowych;</a:t>
            </a:r>
            <a:endParaRPr lang="pl-PL" sz="2400" b="0" strike="noStrike" spc="-1" dirty="0">
              <a:latin typeface="Arial"/>
            </a:endParaRPr>
          </a:p>
          <a:p>
            <a:pPr marL="285840" indent="-285480" algn="just">
              <a:lnSpc>
                <a:spcPct val="117000"/>
              </a:lnSpc>
              <a:buClr>
                <a:srgbClr val="FFFFFF"/>
              </a:buClr>
              <a:buFont typeface="StarSymbol"/>
              <a:buChar char="-"/>
            </a:pPr>
            <a:r>
              <a:rPr lang="pl-PL" sz="2400" b="1" strike="noStrike" spc="-1" dirty="0">
                <a:solidFill>
                  <a:srgbClr val="FFFFFF"/>
                </a:solidFill>
                <a:latin typeface="Calibri"/>
                <a:ea typeface="Calibri"/>
              </a:rPr>
              <a:t>realizowane jest 1 zadanie mostowe przez powiat bielski: "Rozbiórka tymczasowej przeprawy mostowej i budowa nowego mostu na rzece Soła wraz z przebudową połączenia drogowego z drogą wojewódzką 948 i drogami powiatowymi 4480S i 1456S w miejscowości Porąbka", kwota dofinansowania: 23,2 mln zł.</a:t>
            </a:r>
            <a:endParaRPr lang="pl-PL" sz="2400" b="0" strike="noStrike" spc="-1" dirty="0">
              <a:latin typeface="Arial"/>
            </a:endParaRPr>
          </a:p>
          <a:p>
            <a:pPr algn="just">
              <a:lnSpc>
                <a:spcPct val="117000"/>
              </a:lnSpc>
            </a:pPr>
            <a:r>
              <a:rPr lang="pl-PL" sz="2400" b="1" strike="noStrike" spc="-1" dirty="0">
                <a:solidFill>
                  <a:srgbClr val="FFFFFF"/>
                </a:solidFill>
                <a:latin typeface="Times New Roman"/>
                <a:ea typeface="Calibri"/>
              </a:rPr>
              <a:t> </a:t>
            </a:r>
            <a:endParaRPr lang="pl-PL" sz="2400" b="0" strike="noStrike" spc="-1" dirty="0"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TextShape 1"/>
          <p:cNvSpPr txBox="1"/>
          <p:nvPr/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/>
          <a:p>
            <a:endParaRPr lang="pl-PL" sz="1800" b="0" strike="noStrike" spc="-1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88" name="Symbol zastępczy zawartości 3"/>
          <p:cNvPicPr/>
          <p:nvPr/>
        </p:nvPicPr>
        <p:blipFill>
          <a:blip r:embed="rId2"/>
          <a:stretch/>
        </p:blipFill>
        <p:spPr>
          <a:xfrm>
            <a:off x="92520" y="34336"/>
            <a:ext cx="12007080" cy="6696000"/>
          </a:xfrm>
          <a:prstGeom prst="rect">
            <a:avLst/>
          </a:prstGeom>
          <a:ln>
            <a:noFill/>
          </a:ln>
        </p:spPr>
      </p:pic>
      <p:pic>
        <p:nvPicPr>
          <p:cNvPr id="89" name="Obraz 4"/>
          <p:cNvPicPr/>
          <p:nvPr/>
        </p:nvPicPr>
        <p:blipFill>
          <a:blip r:embed="rId3"/>
          <a:stretch/>
        </p:blipFill>
        <p:spPr>
          <a:xfrm>
            <a:off x="10725840" y="201960"/>
            <a:ext cx="1255680" cy="809280"/>
          </a:xfrm>
          <a:prstGeom prst="rect">
            <a:avLst/>
          </a:prstGeom>
          <a:ln>
            <a:noFill/>
          </a:ln>
        </p:spPr>
      </p:pic>
      <p:sp>
        <p:nvSpPr>
          <p:cNvPr id="90" name="CustomShape 2"/>
          <p:cNvSpPr/>
          <p:nvPr/>
        </p:nvSpPr>
        <p:spPr>
          <a:xfrm>
            <a:off x="3980880" y="1588680"/>
            <a:ext cx="7545600" cy="34426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just">
              <a:lnSpc>
                <a:spcPct val="100000"/>
              </a:lnSpc>
            </a:pPr>
            <a:r>
              <a:rPr lang="pl-PL" sz="2400" b="1" strike="noStrike" spc="-1" dirty="0">
                <a:solidFill>
                  <a:srgbClr val="FFFFFF"/>
                </a:solidFill>
                <a:latin typeface="Times New Roman"/>
                <a:ea typeface="Times New Roman"/>
              </a:rPr>
              <a:t>Powiat bielski, cieszyński, pszczyński, </a:t>
            </a:r>
            <a:r>
              <a:rPr lang="pl-PL" sz="2400" b="1" spc="-1" dirty="0">
                <a:solidFill>
                  <a:srgbClr val="FFFFFF"/>
                </a:solidFill>
                <a:latin typeface="Times New Roman"/>
                <a:ea typeface="Times New Roman"/>
              </a:rPr>
              <a:t>żywiecki wraz z gminami oraz miasto Bielsko-Biała </a:t>
            </a:r>
            <a:r>
              <a:rPr lang="pl-PL" sz="2400" b="1" strike="noStrike" spc="-1" dirty="0">
                <a:solidFill>
                  <a:srgbClr val="FFFFFF"/>
                </a:solidFill>
                <a:latin typeface="Times New Roman"/>
                <a:ea typeface="Times New Roman"/>
              </a:rPr>
              <a:t>otrzymają w 2022 roku </a:t>
            </a:r>
            <a:r>
              <a:rPr lang="pl-PL" sz="3200" b="1" strike="noStrike" spc="-1" dirty="0">
                <a:solidFill>
                  <a:srgbClr val="FFFFFF"/>
                </a:solidFill>
                <a:latin typeface="Times New Roman"/>
                <a:ea typeface="Times New Roman"/>
              </a:rPr>
              <a:t>28,6</a:t>
            </a:r>
            <a:r>
              <a:rPr lang="pl-PL" sz="2400" b="1" strike="noStrike" spc="-1" dirty="0">
                <a:solidFill>
                  <a:srgbClr val="FFFFFF"/>
                </a:solidFill>
                <a:latin typeface="Times New Roman"/>
                <a:ea typeface="Times New Roman"/>
              </a:rPr>
              <a:t> mln zł na realizację </a:t>
            </a:r>
            <a:r>
              <a:rPr lang="pl-PL" sz="3200" b="1" strike="noStrike" spc="-1" dirty="0">
                <a:solidFill>
                  <a:srgbClr val="FFFFFF"/>
                </a:solidFill>
                <a:latin typeface="Times New Roman"/>
                <a:ea typeface="Times New Roman"/>
              </a:rPr>
              <a:t>20</a:t>
            </a:r>
            <a:r>
              <a:rPr lang="pl-PL" sz="2400" b="1" strike="noStrike" spc="-1" dirty="0">
                <a:solidFill>
                  <a:srgbClr val="FFFFFF"/>
                </a:solidFill>
                <a:latin typeface="Times New Roman"/>
                <a:ea typeface="Times New Roman"/>
              </a:rPr>
              <a:t> zadań: </a:t>
            </a:r>
            <a:endParaRPr lang="pl-PL" sz="2400" b="0" strike="noStrike" spc="-1" dirty="0">
              <a:latin typeface="Arial"/>
            </a:endParaRPr>
          </a:p>
          <a:p>
            <a:pPr algn="just">
              <a:lnSpc>
                <a:spcPct val="100000"/>
              </a:lnSpc>
            </a:pPr>
            <a:endParaRPr lang="pl-PL" sz="2400" b="0" strike="noStrike" spc="-1" dirty="0">
              <a:latin typeface="Arial"/>
            </a:endParaRPr>
          </a:p>
          <a:p>
            <a:pPr marL="343080" indent="-342720" algn="just">
              <a:lnSpc>
                <a:spcPct val="100000"/>
              </a:lnSpc>
              <a:buClr>
                <a:srgbClr val="FFFFFF"/>
              </a:buClr>
              <a:buFont typeface="StarSymbol"/>
              <a:buChar char="-"/>
            </a:pPr>
            <a:r>
              <a:rPr lang="pl-PL" sz="3200" b="1" strike="noStrike" spc="-1" dirty="0">
                <a:solidFill>
                  <a:srgbClr val="FFFFFF"/>
                </a:solidFill>
                <a:latin typeface="Times New Roman"/>
                <a:ea typeface="Times New Roman"/>
              </a:rPr>
              <a:t>7</a:t>
            </a:r>
            <a:r>
              <a:rPr lang="pl-PL" sz="2400" b="1" strike="noStrike" spc="-1" dirty="0">
                <a:solidFill>
                  <a:srgbClr val="FFFFFF"/>
                </a:solidFill>
                <a:latin typeface="Times New Roman"/>
                <a:ea typeface="Times New Roman"/>
              </a:rPr>
              <a:t> powiatowych </a:t>
            </a:r>
            <a:endParaRPr lang="pl-PL" sz="2400" b="0" strike="noStrike" spc="-1" dirty="0">
              <a:latin typeface="Arial"/>
            </a:endParaRPr>
          </a:p>
          <a:p>
            <a:pPr algn="just">
              <a:lnSpc>
                <a:spcPct val="100000"/>
              </a:lnSpc>
            </a:pPr>
            <a:endParaRPr lang="pl-PL" sz="2400" b="0" strike="noStrike" spc="-1" dirty="0">
              <a:latin typeface="Arial"/>
            </a:endParaRPr>
          </a:p>
          <a:p>
            <a:pPr marL="343080" indent="-342720" algn="just">
              <a:lnSpc>
                <a:spcPct val="100000"/>
              </a:lnSpc>
              <a:buClr>
                <a:srgbClr val="FFFFFF"/>
              </a:buClr>
              <a:buFont typeface="StarSymbol"/>
              <a:buChar char="-"/>
            </a:pPr>
            <a:r>
              <a:rPr lang="pl-PL" sz="3600" b="1" strike="noStrike" spc="-1" dirty="0">
                <a:solidFill>
                  <a:srgbClr val="FFFFFF"/>
                </a:solidFill>
                <a:latin typeface="Times New Roman"/>
                <a:ea typeface="Times New Roman"/>
              </a:rPr>
              <a:t>13</a:t>
            </a:r>
            <a:r>
              <a:rPr lang="pl-PL" sz="2400" b="1" strike="noStrike" spc="-1" dirty="0">
                <a:solidFill>
                  <a:srgbClr val="FFFFFF"/>
                </a:solidFill>
                <a:latin typeface="Times New Roman"/>
                <a:ea typeface="Times New Roman"/>
              </a:rPr>
              <a:t> gminnych</a:t>
            </a:r>
            <a:endParaRPr lang="pl-PL" sz="2400" b="0" strike="noStrike" spc="-1" dirty="0"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lang="pl-PL" sz="2400" b="1" strike="noStrike" spc="-1" dirty="0">
                <a:solidFill>
                  <a:srgbClr val="FFFFFF"/>
                </a:solidFill>
                <a:latin typeface="Times New Roman"/>
                <a:ea typeface="Times New Roman"/>
              </a:rPr>
              <a:t> </a:t>
            </a:r>
            <a:endParaRPr lang="pl-PL" sz="2400" b="0" strike="noStrike" spc="-1" dirty="0"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lang="pl-PL" sz="2400" b="1" strike="noStrike" spc="-1" dirty="0">
                <a:solidFill>
                  <a:srgbClr val="FFFFFF"/>
                </a:solidFill>
                <a:latin typeface="Times New Roman"/>
                <a:ea typeface="Times New Roman"/>
              </a:rPr>
              <a:t>- w tym na 6 zadań kontynuowanych z poprzednich lat</a:t>
            </a:r>
            <a:endParaRPr lang="pl-PL" sz="2400" b="0" strike="noStrike" spc="-1" dirty="0">
              <a:latin typeface="Arial"/>
            </a:endParaRPr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11528F1E-3613-4254-9B7C-625480309133}"/>
              </a:ext>
            </a:extLst>
          </p:cNvPr>
          <p:cNvSpPr txBox="1"/>
          <p:nvPr/>
        </p:nvSpPr>
        <p:spPr>
          <a:xfrm>
            <a:off x="664921" y="497150"/>
            <a:ext cx="943272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400" b="1" spc="-1" dirty="0">
                <a:solidFill>
                  <a:srgbClr val="FFFFFF"/>
                </a:solidFill>
                <a:latin typeface="Times New Roman"/>
              </a:rPr>
              <a:t>Dofinansowanie zadań środkami Rządowego Funduszu Rozwoju Dróg w 2022 r.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TextShape 1"/>
          <p:cNvSpPr txBox="1"/>
          <p:nvPr/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/>
          <a:p>
            <a:endParaRPr lang="pl-PL" sz="1800" b="0" strike="noStrike" spc="-1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92" name="Symbol zastępczy zawartości 3"/>
          <p:cNvPicPr/>
          <p:nvPr/>
        </p:nvPicPr>
        <p:blipFill>
          <a:blip r:embed="rId2"/>
          <a:stretch/>
        </p:blipFill>
        <p:spPr>
          <a:xfrm>
            <a:off x="92520" y="91080"/>
            <a:ext cx="12007080" cy="6696000"/>
          </a:xfrm>
          <a:prstGeom prst="rect">
            <a:avLst/>
          </a:prstGeom>
          <a:ln>
            <a:noFill/>
          </a:ln>
        </p:spPr>
      </p:pic>
      <p:pic>
        <p:nvPicPr>
          <p:cNvPr id="93" name="Obraz 4"/>
          <p:cNvPicPr/>
          <p:nvPr/>
        </p:nvPicPr>
        <p:blipFill>
          <a:blip r:embed="rId3"/>
          <a:stretch/>
        </p:blipFill>
        <p:spPr>
          <a:xfrm>
            <a:off x="10725840" y="201960"/>
            <a:ext cx="1255680" cy="809280"/>
          </a:xfrm>
          <a:prstGeom prst="rect">
            <a:avLst/>
          </a:prstGeom>
          <a:ln>
            <a:noFill/>
          </a:ln>
        </p:spPr>
      </p:pic>
      <p:sp>
        <p:nvSpPr>
          <p:cNvPr id="94" name="CustomShape 2"/>
          <p:cNvSpPr/>
          <p:nvPr/>
        </p:nvSpPr>
        <p:spPr>
          <a:xfrm>
            <a:off x="4017960" y="2141280"/>
            <a:ext cx="7508880" cy="4611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95" name="CustomShape 3"/>
          <p:cNvSpPr/>
          <p:nvPr/>
        </p:nvSpPr>
        <p:spPr>
          <a:xfrm>
            <a:off x="4091760" y="1122480"/>
            <a:ext cx="7435080" cy="49057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pl-PL" sz="2800" b="1" strike="noStrike" spc="-1" dirty="0">
                <a:solidFill>
                  <a:srgbClr val="FFFFFF"/>
                </a:solidFill>
                <a:latin typeface="Calibri"/>
                <a:ea typeface="Calibri"/>
              </a:rPr>
              <a:t>To pozwoli na budowę, przebudowę i remont </a:t>
            </a:r>
            <a:r>
              <a:rPr lang="pl-PL" sz="3600" b="1" strike="noStrike" spc="-1" dirty="0">
                <a:solidFill>
                  <a:srgbClr val="FFFFFF"/>
                </a:solidFill>
                <a:latin typeface="Calibri"/>
                <a:ea typeface="Calibri"/>
              </a:rPr>
              <a:t>23</a:t>
            </a:r>
            <a:r>
              <a:rPr lang="pl-PL" sz="2800" b="1" strike="noStrike" spc="-1" dirty="0">
                <a:solidFill>
                  <a:srgbClr val="FFFFFF"/>
                </a:solidFill>
                <a:latin typeface="Calibri"/>
                <a:ea typeface="Calibri"/>
              </a:rPr>
              <a:t> km dróg :</a:t>
            </a:r>
            <a:endParaRPr lang="pl-PL" sz="2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pl-PL" sz="2800" b="0" strike="noStrike" spc="-1" dirty="0">
              <a:latin typeface="Arial"/>
            </a:endParaRPr>
          </a:p>
          <a:p>
            <a:pPr marL="285840" indent="-285480">
              <a:lnSpc>
                <a:spcPct val="100000"/>
              </a:lnSpc>
              <a:buClr>
                <a:srgbClr val="FFFFFF"/>
              </a:buClr>
              <a:buFont typeface="StarSymbol"/>
              <a:buChar char="-"/>
            </a:pPr>
            <a:r>
              <a:rPr lang="pl-PL" sz="3600" b="1" strike="noStrike" spc="-1" dirty="0">
                <a:solidFill>
                  <a:srgbClr val="FFFFFF"/>
                </a:solidFill>
                <a:latin typeface="Calibri"/>
                <a:ea typeface="Calibri"/>
              </a:rPr>
              <a:t>11,4</a:t>
            </a:r>
            <a:r>
              <a:rPr lang="pl-PL" sz="2800" b="1" strike="noStrike" spc="-1" dirty="0">
                <a:solidFill>
                  <a:srgbClr val="FFFFFF"/>
                </a:solidFill>
                <a:latin typeface="Calibri"/>
                <a:ea typeface="Calibri"/>
              </a:rPr>
              <a:t> km dróg powiatowych</a:t>
            </a:r>
            <a:endParaRPr lang="pl-PL" sz="2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pl-PL" sz="2800" b="0" strike="noStrike" spc="-1" dirty="0">
              <a:latin typeface="Arial"/>
            </a:endParaRPr>
          </a:p>
          <a:p>
            <a:pPr marL="285840" indent="-285480">
              <a:lnSpc>
                <a:spcPct val="100000"/>
              </a:lnSpc>
              <a:buClr>
                <a:srgbClr val="FFFFFF"/>
              </a:buClr>
              <a:buFont typeface="StarSymbol"/>
              <a:buChar char="-"/>
            </a:pPr>
            <a:r>
              <a:rPr lang="pl-PL" sz="2800" b="1" strike="noStrike" spc="-1" dirty="0">
                <a:solidFill>
                  <a:srgbClr val="FFFFFF"/>
                </a:solidFill>
                <a:latin typeface="Calibri"/>
                <a:ea typeface="Calibri"/>
              </a:rPr>
              <a:t> </a:t>
            </a:r>
            <a:r>
              <a:rPr lang="pl-PL" sz="3600" b="1" strike="noStrike" spc="-1" dirty="0">
                <a:solidFill>
                  <a:srgbClr val="FFFFFF"/>
                </a:solidFill>
                <a:latin typeface="Calibri"/>
                <a:ea typeface="Calibri"/>
              </a:rPr>
              <a:t>11,6</a:t>
            </a:r>
            <a:r>
              <a:rPr lang="pl-PL" sz="2800" b="1" strike="noStrike" spc="-1" dirty="0">
                <a:solidFill>
                  <a:srgbClr val="FFFFFF"/>
                </a:solidFill>
                <a:latin typeface="Calibri"/>
                <a:ea typeface="Calibri"/>
              </a:rPr>
              <a:t> km dróg gminnych</a:t>
            </a:r>
            <a:endParaRPr lang="pl-PL" sz="2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pl-PL" sz="2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pl-PL" sz="2400" b="0" strike="noStrike" spc="-1" dirty="0">
                <a:solidFill>
                  <a:srgbClr val="FFFFFF"/>
                </a:solidFill>
                <a:latin typeface="Calibri"/>
                <a:ea typeface="Calibri"/>
              </a:rPr>
              <a:t>W ramach zadań wybudowane, przebudowane oraz wyremontowane zostaną jezdnie, chodniki, ścieżki rowerowe, pobocza, odwodnienie, oświetlenia, przejścia dla pieszych i skrzyżowania.</a:t>
            </a:r>
            <a:endParaRPr lang="pl-PL" sz="2400" b="0" strike="noStrike" spc="-1" dirty="0"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TextShape 1"/>
          <p:cNvSpPr txBox="1"/>
          <p:nvPr/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/>
          <a:p>
            <a:endParaRPr lang="pl-PL" sz="1800" b="0" strike="noStrike" spc="-1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97" name="Symbol zastępczy zawartości 3"/>
          <p:cNvPicPr/>
          <p:nvPr/>
        </p:nvPicPr>
        <p:blipFill>
          <a:blip r:embed="rId2"/>
          <a:stretch/>
        </p:blipFill>
        <p:spPr>
          <a:xfrm>
            <a:off x="92520" y="91080"/>
            <a:ext cx="12007080" cy="6696000"/>
          </a:xfrm>
          <a:prstGeom prst="rect">
            <a:avLst/>
          </a:prstGeom>
          <a:ln>
            <a:noFill/>
          </a:ln>
        </p:spPr>
      </p:pic>
      <p:pic>
        <p:nvPicPr>
          <p:cNvPr id="98" name="Obraz 4"/>
          <p:cNvPicPr/>
          <p:nvPr/>
        </p:nvPicPr>
        <p:blipFill>
          <a:blip r:embed="rId3"/>
          <a:stretch/>
        </p:blipFill>
        <p:spPr>
          <a:xfrm>
            <a:off x="10725840" y="201960"/>
            <a:ext cx="1255680" cy="809280"/>
          </a:xfrm>
          <a:prstGeom prst="rect">
            <a:avLst/>
          </a:prstGeom>
          <a:ln>
            <a:noFill/>
          </a:ln>
        </p:spPr>
      </p:pic>
      <p:sp>
        <p:nvSpPr>
          <p:cNvPr id="99" name="CustomShape 2"/>
          <p:cNvSpPr/>
          <p:nvPr/>
        </p:nvSpPr>
        <p:spPr>
          <a:xfrm>
            <a:off x="4017960" y="2141280"/>
            <a:ext cx="7508880" cy="4611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00" name="CustomShape 3"/>
          <p:cNvSpPr/>
          <p:nvPr/>
        </p:nvSpPr>
        <p:spPr>
          <a:xfrm>
            <a:off x="4091760" y="1122480"/>
            <a:ext cx="7435080" cy="4611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01" name="CustomShape 4"/>
          <p:cNvSpPr/>
          <p:nvPr/>
        </p:nvSpPr>
        <p:spPr>
          <a:xfrm>
            <a:off x="1522325" y="962461"/>
            <a:ext cx="9432719" cy="65862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just">
              <a:lnSpc>
                <a:spcPct val="117000"/>
              </a:lnSpc>
            </a:pPr>
            <a:r>
              <a:rPr lang="pl-PL" sz="2400" b="1" strike="noStrike" spc="-1" dirty="0">
                <a:solidFill>
                  <a:srgbClr val="FFFFFF"/>
                </a:solidFill>
                <a:latin typeface="Times New Roman"/>
                <a:ea typeface="Calibri"/>
              </a:rPr>
              <a:t>W latach 2016 – 2021 </a:t>
            </a:r>
            <a:r>
              <a:rPr lang="pl-PL" sz="2400" b="1" spc="-1" dirty="0">
                <a:solidFill>
                  <a:srgbClr val="FFFFFF"/>
                </a:solidFill>
                <a:latin typeface="Times New Roman"/>
                <a:ea typeface="Calibri"/>
              </a:rPr>
              <a:t>powiat bielski, cieszyński, pszczyński, żywiecki  wraz z gminami oraz miasto Bielsko-Biała </a:t>
            </a:r>
            <a:r>
              <a:rPr lang="pl-PL" sz="2400" b="1" strike="noStrike" spc="-1" dirty="0">
                <a:solidFill>
                  <a:srgbClr val="FFFFFF"/>
                </a:solidFill>
                <a:latin typeface="Times New Roman"/>
                <a:ea typeface="Calibri"/>
              </a:rPr>
              <a:t>otrzymały ponad</a:t>
            </a:r>
          </a:p>
          <a:p>
            <a:pPr algn="just">
              <a:lnSpc>
                <a:spcPct val="117000"/>
              </a:lnSpc>
            </a:pPr>
            <a:endParaRPr lang="pl-PL" sz="2400" b="0" strike="noStrike" spc="-1" dirty="0">
              <a:latin typeface="Arial"/>
            </a:endParaRPr>
          </a:p>
          <a:p>
            <a:pPr algn="just">
              <a:lnSpc>
                <a:spcPct val="117000"/>
              </a:lnSpc>
            </a:pPr>
            <a:r>
              <a:rPr lang="pl-PL" sz="3200" b="1" strike="noStrike" spc="-1" dirty="0">
                <a:solidFill>
                  <a:srgbClr val="FFFFFF"/>
                </a:solidFill>
                <a:latin typeface="Times New Roman"/>
                <a:ea typeface="Calibri"/>
              </a:rPr>
              <a:t>172</a:t>
            </a:r>
            <a:r>
              <a:rPr lang="pl-PL" sz="2400" b="1" strike="noStrike" spc="-1" dirty="0">
                <a:solidFill>
                  <a:srgbClr val="FFFFFF"/>
                </a:solidFill>
                <a:latin typeface="Times New Roman"/>
                <a:ea typeface="Calibri"/>
              </a:rPr>
              <a:t> mln zł na zadania drogowe:</a:t>
            </a:r>
            <a:endParaRPr lang="pl-PL" sz="2400" b="0" strike="noStrike" spc="-1" dirty="0">
              <a:latin typeface="Arial"/>
            </a:endParaRPr>
          </a:p>
          <a:p>
            <a:pPr algn="just">
              <a:lnSpc>
                <a:spcPct val="117000"/>
              </a:lnSpc>
            </a:pPr>
            <a:endParaRPr lang="pl-PL" sz="2400" b="0" strike="noStrike" spc="-1" dirty="0">
              <a:latin typeface="Arial"/>
            </a:endParaRPr>
          </a:p>
          <a:p>
            <a:pPr marL="457200" indent="-456840" algn="just">
              <a:lnSpc>
                <a:spcPct val="117000"/>
              </a:lnSpc>
              <a:buClr>
                <a:srgbClr val="FFFFFF"/>
              </a:buClr>
              <a:buFont typeface="StarSymbol"/>
              <a:buChar char="-"/>
            </a:pPr>
            <a:r>
              <a:rPr lang="pl-PL" sz="2800" b="1" strike="noStrike" spc="-1" dirty="0">
                <a:solidFill>
                  <a:srgbClr val="FFFFFF"/>
                </a:solidFill>
                <a:latin typeface="Times New Roman"/>
                <a:ea typeface="Calibri"/>
              </a:rPr>
              <a:t>70,3 mln zł na drogi gminne </a:t>
            </a:r>
            <a:endParaRPr lang="pl-PL" sz="2800" b="0" strike="noStrike" spc="-1" dirty="0">
              <a:latin typeface="Arial"/>
            </a:endParaRPr>
          </a:p>
          <a:p>
            <a:pPr marL="457200" indent="-456840" algn="just">
              <a:lnSpc>
                <a:spcPct val="117000"/>
              </a:lnSpc>
              <a:buClr>
                <a:srgbClr val="FFFFFF"/>
              </a:buClr>
              <a:buFont typeface="StarSymbol"/>
              <a:buChar char="-"/>
            </a:pPr>
            <a:r>
              <a:rPr lang="pl-PL" sz="2800" b="1" strike="noStrike" spc="-1" dirty="0">
                <a:solidFill>
                  <a:srgbClr val="FFFFFF"/>
                </a:solidFill>
                <a:latin typeface="Times New Roman"/>
                <a:ea typeface="Calibri"/>
              </a:rPr>
              <a:t>101,7 mln zł na drogi powiatowe</a:t>
            </a:r>
            <a:endParaRPr lang="pl-PL" sz="2800" b="0" strike="noStrike" spc="-1" dirty="0">
              <a:latin typeface="Arial"/>
            </a:endParaRPr>
          </a:p>
          <a:p>
            <a:pPr algn="just">
              <a:lnSpc>
                <a:spcPct val="117000"/>
              </a:lnSpc>
            </a:pPr>
            <a:endParaRPr lang="pl-PL" sz="2800" b="0" strike="noStrike" spc="-1" dirty="0">
              <a:latin typeface="Arial"/>
            </a:endParaRPr>
          </a:p>
          <a:p>
            <a:pPr algn="just">
              <a:lnSpc>
                <a:spcPct val="117000"/>
              </a:lnSpc>
            </a:pPr>
            <a:r>
              <a:rPr lang="pl-PL" sz="2400" b="1" strike="noStrike" spc="-1" dirty="0">
                <a:solidFill>
                  <a:srgbClr val="FFFFFF"/>
                </a:solidFill>
                <a:latin typeface="Times New Roman"/>
                <a:ea typeface="Calibri"/>
              </a:rPr>
              <a:t>Zrealizowano </a:t>
            </a:r>
            <a:r>
              <a:rPr lang="pl-PL" sz="3200" b="1" strike="noStrike" spc="-1" dirty="0">
                <a:solidFill>
                  <a:srgbClr val="FFFFFF"/>
                </a:solidFill>
                <a:latin typeface="Times New Roman"/>
                <a:ea typeface="Calibri"/>
              </a:rPr>
              <a:t>111</a:t>
            </a:r>
            <a:r>
              <a:rPr lang="pl-PL" sz="2400" b="1" strike="noStrike" spc="-1" dirty="0">
                <a:solidFill>
                  <a:srgbClr val="FFFFFF"/>
                </a:solidFill>
                <a:latin typeface="Times New Roman"/>
                <a:ea typeface="Calibri"/>
              </a:rPr>
              <a:t> zadań (128,8 km):</a:t>
            </a:r>
            <a:endParaRPr lang="pl-PL" sz="2400" b="0" strike="noStrike" spc="-1" dirty="0">
              <a:latin typeface="Arial"/>
            </a:endParaRPr>
          </a:p>
          <a:p>
            <a:pPr marL="457200" indent="-456840" algn="just">
              <a:lnSpc>
                <a:spcPct val="117000"/>
              </a:lnSpc>
              <a:buClr>
                <a:srgbClr val="FFFFFF"/>
              </a:buClr>
              <a:buFont typeface="StarSymbol"/>
              <a:buChar char="-"/>
            </a:pPr>
            <a:r>
              <a:rPr lang="pl-PL" sz="2800" b="1" strike="noStrike" spc="-1" dirty="0">
                <a:solidFill>
                  <a:srgbClr val="FFFFFF"/>
                </a:solidFill>
                <a:latin typeface="Times New Roman"/>
                <a:ea typeface="Calibri"/>
              </a:rPr>
              <a:t>66 na drogach gminnych  (53,3 km)</a:t>
            </a:r>
            <a:endParaRPr lang="pl-PL" sz="2800" b="0" strike="noStrike" spc="-1" dirty="0">
              <a:latin typeface="Arial"/>
            </a:endParaRPr>
          </a:p>
          <a:p>
            <a:pPr marL="457200" indent="-456840" algn="just">
              <a:lnSpc>
                <a:spcPct val="117000"/>
              </a:lnSpc>
              <a:buClr>
                <a:srgbClr val="FFFFFF"/>
              </a:buClr>
              <a:buFont typeface="StarSymbol"/>
              <a:buChar char="-"/>
            </a:pPr>
            <a:r>
              <a:rPr lang="pl-PL" sz="2800" b="1" strike="noStrike" spc="-1" dirty="0">
                <a:solidFill>
                  <a:srgbClr val="FFFFFF"/>
                </a:solidFill>
                <a:latin typeface="Times New Roman"/>
                <a:ea typeface="Calibri"/>
              </a:rPr>
              <a:t>45 na drogach powiatowych (75,5 km)</a:t>
            </a:r>
            <a:endParaRPr lang="pl-PL" sz="2800" b="0" strike="noStrike" spc="-1" dirty="0">
              <a:latin typeface="Arial"/>
            </a:endParaRPr>
          </a:p>
          <a:p>
            <a:pPr algn="just">
              <a:lnSpc>
                <a:spcPct val="117000"/>
              </a:lnSpc>
            </a:pPr>
            <a:endParaRPr lang="pl-PL" sz="2800" b="0" strike="noStrike" spc="-1" dirty="0">
              <a:latin typeface="Arial"/>
            </a:endParaRPr>
          </a:p>
          <a:p>
            <a:pPr algn="just">
              <a:lnSpc>
                <a:spcPct val="117000"/>
              </a:lnSpc>
            </a:pPr>
            <a:endParaRPr lang="pl-PL" sz="2800" b="0" strike="noStrike" spc="-1" dirty="0">
              <a:latin typeface="Arial"/>
            </a:endParaRPr>
          </a:p>
          <a:p>
            <a:pPr algn="just">
              <a:lnSpc>
                <a:spcPct val="117000"/>
              </a:lnSpc>
            </a:pPr>
            <a:r>
              <a:rPr lang="pl-PL" sz="2800" b="1" strike="noStrike" spc="-1" dirty="0">
                <a:solidFill>
                  <a:srgbClr val="FFFFFF"/>
                </a:solidFill>
                <a:latin typeface="Times New Roman"/>
                <a:ea typeface="Calibri"/>
              </a:rPr>
              <a:t>-   </a:t>
            </a:r>
            <a:endParaRPr lang="pl-PL" sz="2800" b="0" strike="noStrike" spc="-1" dirty="0">
              <a:latin typeface="Arial"/>
            </a:endParaRPr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id="{E1FEAB16-0F91-4FA2-B31B-0862639E65EE}"/>
              </a:ext>
            </a:extLst>
          </p:cNvPr>
          <p:cNvSpPr txBox="1"/>
          <p:nvPr/>
        </p:nvSpPr>
        <p:spPr>
          <a:xfrm>
            <a:off x="546840" y="344990"/>
            <a:ext cx="94327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800" b="1" spc="-1" dirty="0">
                <a:solidFill>
                  <a:srgbClr val="FFFFFF"/>
                </a:solidFill>
                <a:latin typeface="Times New Roman"/>
              </a:rPr>
              <a:t>Dofinansowanie zadań środkami finansowymi od 2016 r.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TextShape 1"/>
          <p:cNvSpPr txBox="1"/>
          <p:nvPr/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/>
          <a:p>
            <a:endParaRPr lang="pl-PL" sz="1800" b="0" strike="noStrike" spc="-1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97" name="Symbol zastępczy zawartości 3"/>
          <p:cNvPicPr/>
          <p:nvPr/>
        </p:nvPicPr>
        <p:blipFill>
          <a:blip r:embed="rId2"/>
          <a:stretch/>
        </p:blipFill>
        <p:spPr>
          <a:xfrm>
            <a:off x="92520" y="91080"/>
            <a:ext cx="12007080" cy="6696000"/>
          </a:xfrm>
          <a:prstGeom prst="rect">
            <a:avLst/>
          </a:prstGeom>
          <a:ln>
            <a:noFill/>
          </a:ln>
        </p:spPr>
      </p:pic>
      <p:pic>
        <p:nvPicPr>
          <p:cNvPr id="98" name="Obraz 4"/>
          <p:cNvPicPr/>
          <p:nvPr/>
        </p:nvPicPr>
        <p:blipFill>
          <a:blip r:embed="rId3"/>
          <a:stretch/>
        </p:blipFill>
        <p:spPr>
          <a:xfrm>
            <a:off x="10725840" y="201960"/>
            <a:ext cx="1255680" cy="809280"/>
          </a:xfrm>
          <a:prstGeom prst="rect">
            <a:avLst/>
          </a:prstGeom>
          <a:ln>
            <a:noFill/>
          </a:ln>
        </p:spPr>
      </p:pic>
      <p:sp>
        <p:nvSpPr>
          <p:cNvPr id="99" name="CustomShape 2"/>
          <p:cNvSpPr/>
          <p:nvPr/>
        </p:nvSpPr>
        <p:spPr>
          <a:xfrm>
            <a:off x="4017960" y="2141280"/>
            <a:ext cx="7508880" cy="4611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00" name="CustomShape 3"/>
          <p:cNvSpPr/>
          <p:nvPr/>
        </p:nvSpPr>
        <p:spPr>
          <a:xfrm>
            <a:off x="4091760" y="1122480"/>
            <a:ext cx="7435080" cy="4611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01" name="CustomShape 4"/>
          <p:cNvSpPr/>
          <p:nvPr/>
        </p:nvSpPr>
        <p:spPr>
          <a:xfrm>
            <a:off x="3232800" y="951840"/>
            <a:ext cx="8543160" cy="65862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just">
              <a:lnSpc>
                <a:spcPct val="117000"/>
              </a:lnSpc>
            </a:pPr>
            <a:r>
              <a:rPr lang="pl-PL" sz="2400" b="1" strike="noStrike" spc="-1" dirty="0">
                <a:solidFill>
                  <a:srgbClr val="FFFFFF"/>
                </a:solidFill>
                <a:latin typeface="Times New Roman"/>
                <a:ea typeface="Calibri"/>
              </a:rPr>
              <a:t>W latach 2016 – 2021 </a:t>
            </a:r>
            <a:r>
              <a:rPr lang="pl-PL" sz="2400" b="1" spc="-1" dirty="0">
                <a:solidFill>
                  <a:srgbClr val="FFFFFF"/>
                </a:solidFill>
                <a:latin typeface="Times New Roman"/>
                <a:ea typeface="Calibri"/>
              </a:rPr>
              <a:t>powiat bielski wraz z gminami powiatu </a:t>
            </a:r>
            <a:r>
              <a:rPr lang="pl-PL" sz="2400" b="1" strike="noStrike" spc="-1" dirty="0">
                <a:solidFill>
                  <a:srgbClr val="FFFFFF"/>
                </a:solidFill>
                <a:latin typeface="Times New Roman"/>
                <a:ea typeface="Calibri"/>
              </a:rPr>
              <a:t>otrzymał </a:t>
            </a:r>
            <a:endParaRPr lang="pl-PL" sz="2400" b="0" strike="noStrike" spc="-1" dirty="0">
              <a:latin typeface="Arial"/>
            </a:endParaRPr>
          </a:p>
          <a:p>
            <a:pPr algn="just">
              <a:lnSpc>
                <a:spcPct val="117000"/>
              </a:lnSpc>
            </a:pPr>
            <a:r>
              <a:rPr lang="pl-PL" sz="3200" b="1" strike="noStrike" spc="-1" dirty="0">
                <a:solidFill>
                  <a:srgbClr val="FFFFFF"/>
                </a:solidFill>
                <a:latin typeface="Times New Roman"/>
                <a:ea typeface="Calibri"/>
              </a:rPr>
              <a:t>62</a:t>
            </a:r>
            <a:r>
              <a:rPr lang="pl-PL" sz="2400" b="1" strike="noStrike" spc="-1" dirty="0">
                <a:solidFill>
                  <a:srgbClr val="FFFFFF"/>
                </a:solidFill>
                <a:latin typeface="Times New Roman"/>
                <a:ea typeface="Calibri"/>
              </a:rPr>
              <a:t> mln zł na zadania drogowe:</a:t>
            </a:r>
            <a:endParaRPr lang="pl-PL" sz="2400" b="0" strike="noStrike" spc="-1" dirty="0">
              <a:latin typeface="Arial"/>
            </a:endParaRPr>
          </a:p>
          <a:p>
            <a:pPr algn="just">
              <a:lnSpc>
                <a:spcPct val="117000"/>
              </a:lnSpc>
            </a:pPr>
            <a:endParaRPr lang="pl-PL" sz="2400" b="0" strike="noStrike" spc="-1" dirty="0">
              <a:latin typeface="Arial"/>
            </a:endParaRPr>
          </a:p>
          <a:p>
            <a:pPr marL="457200" indent="-456840" algn="just">
              <a:lnSpc>
                <a:spcPct val="117000"/>
              </a:lnSpc>
              <a:buClr>
                <a:srgbClr val="FFFFFF"/>
              </a:buClr>
              <a:buFont typeface="StarSymbol"/>
              <a:buChar char="-"/>
            </a:pPr>
            <a:r>
              <a:rPr lang="pl-PL" sz="2800" b="1" strike="noStrike" spc="-1" dirty="0">
                <a:solidFill>
                  <a:srgbClr val="FFFFFF"/>
                </a:solidFill>
                <a:latin typeface="Times New Roman"/>
                <a:ea typeface="Calibri"/>
              </a:rPr>
              <a:t>ponad 16,3mln zł na drogi gminne </a:t>
            </a:r>
            <a:endParaRPr lang="pl-PL" sz="2800" b="0" strike="noStrike" spc="-1" dirty="0">
              <a:latin typeface="Arial"/>
            </a:endParaRPr>
          </a:p>
          <a:p>
            <a:pPr marL="457200" indent="-456840" algn="just">
              <a:lnSpc>
                <a:spcPct val="117000"/>
              </a:lnSpc>
              <a:buClr>
                <a:srgbClr val="FFFFFF"/>
              </a:buClr>
              <a:buFont typeface="StarSymbol"/>
              <a:buChar char="-"/>
            </a:pPr>
            <a:r>
              <a:rPr lang="pl-PL" sz="2800" b="1" strike="noStrike" spc="-1" dirty="0">
                <a:solidFill>
                  <a:srgbClr val="FFFFFF"/>
                </a:solidFill>
                <a:latin typeface="Times New Roman"/>
                <a:ea typeface="Calibri"/>
              </a:rPr>
              <a:t>ponad 45,7 mln zł na drogi powiatowe</a:t>
            </a:r>
            <a:endParaRPr lang="pl-PL" sz="2800" b="0" strike="noStrike" spc="-1" dirty="0">
              <a:latin typeface="Arial"/>
            </a:endParaRPr>
          </a:p>
          <a:p>
            <a:pPr algn="just">
              <a:lnSpc>
                <a:spcPct val="117000"/>
              </a:lnSpc>
            </a:pPr>
            <a:endParaRPr lang="pl-PL" sz="2800" b="0" strike="noStrike" spc="-1" dirty="0">
              <a:latin typeface="Arial"/>
            </a:endParaRPr>
          </a:p>
          <a:p>
            <a:pPr algn="just">
              <a:lnSpc>
                <a:spcPct val="117000"/>
              </a:lnSpc>
            </a:pPr>
            <a:r>
              <a:rPr lang="pl-PL" sz="2400" b="1" strike="noStrike" spc="-1" dirty="0">
                <a:solidFill>
                  <a:srgbClr val="FFFFFF"/>
                </a:solidFill>
                <a:latin typeface="Times New Roman"/>
                <a:ea typeface="Calibri"/>
              </a:rPr>
              <a:t>Zrealizowano </a:t>
            </a:r>
            <a:r>
              <a:rPr lang="pl-PL" sz="3200" b="1" spc="-1" dirty="0">
                <a:solidFill>
                  <a:srgbClr val="FFFFFF"/>
                </a:solidFill>
                <a:latin typeface="Times New Roman"/>
                <a:ea typeface="Calibri"/>
              </a:rPr>
              <a:t>30</a:t>
            </a:r>
            <a:r>
              <a:rPr lang="pl-PL" sz="2400" b="1" strike="noStrike" spc="-1" dirty="0">
                <a:solidFill>
                  <a:srgbClr val="FFFFFF"/>
                </a:solidFill>
                <a:latin typeface="Times New Roman"/>
                <a:ea typeface="Calibri"/>
              </a:rPr>
              <a:t> zadań (46,7 km):</a:t>
            </a:r>
            <a:endParaRPr lang="pl-PL" sz="2400" b="0" strike="noStrike" spc="-1" dirty="0">
              <a:latin typeface="Arial"/>
            </a:endParaRPr>
          </a:p>
          <a:p>
            <a:pPr algn="just">
              <a:lnSpc>
                <a:spcPct val="117000"/>
              </a:lnSpc>
            </a:pPr>
            <a:endParaRPr lang="pl-PL" sz="2400" b="0" strike="noStrike" spc="-1" dirty="0">
              <a:latin typeface="Arial"/>
            </a:endParaRPr>
          </a:p>
          <a:p>
            <a:pPr marL="457200" indent="-456840" algn="just">
              <a:lnSpc>
                <a:spcPct val="117000"/>
              </a:lnSpc>
              <a:buClr>
                <a:srgbClr val="FFFFFF"/>
              </a:buClr>
              <a:buFont typeface="StarSymbol"/>
              <a:buChar char="-"/>
            </a:pPr>
            <a:r>
              <a:rPr lang="pl-PL" sz="2800" b="1" strike="noStrike" spc="-1" dirty="0">
                <a:solidFill>
                  <a:srgbClr val="FFFFFF"/>
                </a:solidFill>
                <a:latin typeface="Times New Roman"/>
                <a:ea typeface="Calibri"/>
              </a:rPr>
              <a:t>17 na drogach gminnych  (13,4 km)</a:t>
            </a:r>
            <a:endParaRPr lang="pl-PL" sz="2800" b="0" strike="noStrike" spc="-1" dirty="0">
              <a:latin typeface="Arial"/>
            </a:endParaRPr>
          </a:p>
          <a:p>
            <a:pPr marL="457200" indent="-456840" algn="just">
              <a:lnSpc>
                <a:spcPct val="117000"/>
              </a:lnSpc>
              <a:buClr>
                <a:srgbClr val="FFFFFF"/>
              </a:buClr>
              <a:buFont typeface="StarSymbol"/>
              <a:buChar char="-"/>
            </a:pPr>
            <a:r>
              <a:rPr lang="pl-PL" sz="2800" b="1" strike="noStrike" spc="-1" dirty="0">
                <a:solidFill>
                  <a:srgbClr val="FFFFFF"/>
                </a:solidFill>
                <a:latin typeface="Times New Roman"/>
                <a:ea typeface="Calibri"/>
              </a:rPr>
              <a:t>13 na drogach powiatowych (33,3 km)</a:t>
            </a:r>
            <a:endParaRPr lang="pl-PL" sz="2800" b="0" strike="noStrike" spc="-1" dirty="0">
              <a:latin typeface="Arial"/>
            </a:endParaRPr>
          </a:p>
          <a:p>
            <a:pPr algn="just">
              <a:lnSpc>
                <a:spcPct val="117000"/>
              </a:lnSpc>
            </a:pPr>
            <a:endParaRPr lang="pl-PL" sz="2800" b="0" strike="noStrike" spc="-1" dirty="0">
              <a:latin typeface="Arial"/>
            </a:endParaRPr>
          </a:p>
          <a:p>
            <a:pPr algn="just">
              <a:lnSpc>
                <a:spcPct val="117000"/>
              </a:lnSpc>
            </a:pPr>
            <a:endParaRPr lang="pl-PL" sz="2800" b="0" strike="noStrike" spc="-1" dirty="0">
              <a:latin typeface="Arial"/>
            </a:endParaRPr>
          </a:p>
          <a:p>
            <a:pPr algn="just">
              <a:lnSpc>
                <a:spcPct val="117000"/>
              </a:lnSpc>
            </a:pPr>
            <a:r>
              <a:rPr lang="pl-PL" sz="2800" b="1" strike="noStrike" spc="-1" dirty="0">
                <a:solidFill>
                  <a:srgbClr val="FFFFFF"/>
                </a:solidFill>
                <a:latin typeface="Times New Roman"/>
                <a:ea typeface="Calibri"/>
              </a:rPr>
              <a:t>-   </a:t>
            </a:r>
            <a:endParaRPr lang="pl-PL" sz="2800" b="0" strike="noStrike" spc="-1" dirty="0"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TextShape 1"/>
          <p:cNvSpPr txBox="1"/>
          <p:nvPr/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/>
          <a:p>
            <a:endParaRPr lang="pl-PL" sz="1800" b="0" strike="noStrike" spc="-1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97" name="Symbol zastępczy zawartości 3"/>
          <p:cNvPicPr/>
          <p:nvPr/>
        </p:nvPicPr>
        <p:blipFill>
          <a:blip r:embed="rId2"/>
          <a:stretch/>
        </p:blipFill>
        <p:spPr>
          <a:xfrm>
            <a:off x="92520" y="91080"/>
            <a:ext cx="12007080" cy="6696000"/>
          </a:xfrm>
          <a:prstGeom prst="rect">
            <a:avLst/>
          </a:prstGeom>
          <a:ln>
            <a:noFill/>
          </a:ln>
        </p:spPr>
      </p:pic>
      <p:pic>
        <p:nvPicPr>
          <p:cNvPr id="98" name="Obraz 4"/>
          <p:cNvPicPr/>
          <p:nvPr/>
        </p:nvPicPr>
        <p:blipFill>
          <a:blip r:embed="rId3"/>
          <a:stretch/>
        </p:blipFill>
        <p:spPr>
          <a:xfrm>
            <a:off x="10725840" y="201960"/>
            <a:ext cx="1255680" cy="809280"/>
          </a:xfrm>
          <a:prstGeom prst="rect">
            <a:avLst/>
          </a:prstGeom>
          <a:ln>
            <a:noFill/>
          </a:ln>
        </p:spPr>
      </p:pic>
      <p:sp>
        <p:nvSpPr>
          <p:cNvPr id="99" name="CustomShape 2"/>
          <p:cNvSpPr/>
          <p:nvPr/>
        </p:nvSpPr>
        <p:spPr>
          <a:xfrm>
            <a:off x="4017960" y="2141280"/>
            <a:ext cx="7508880" cy="4611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00" name="CustomShape 3"/>
          <p:cNvSpPr/>
          <p:nvPr/>
        </p:nvSpPr>
        <p:spPr>
          <a:xfrm>
            <a:off x="4091760" y="1122480"/>
            <a:ext cx="7435080" cy="4611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01" name="CustomShape 4"/>
          <p:cNvSpPr/>
          <p:nvPr/>
        </p:nvSpPr>
        <p:spPr>
          <a:xfrm>
            <a:off x="3232800" y="951840"/>
            <a:ext cx="8543160" cy="65862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just">
              <a:lnSpc>
                <a:spcPct val="117000"/>
              </a:lnSpc>
            </a:pPr>
            <a:r>
              <a:rPr lang="pl-PL" sz="2400" b="1" strike="noStrike" spc="-1" dirty="0">
                <a:solidFill>
                  <a:srgbClr val="FFFFFF"/>
                </a:solidFill>
                <a:latin typeface="Times New Roman"/>
                <a:ea typeface="Calibri"/>
              </a:rPr>
              <a:t>W latach 2016 – 2021 </a:t>
            </a:r>
            <a:r>
              <a:rPr lang="pl-PL" sz="2400" b="1" spc="-1" dirty="0">
                <a:solidFill>
                  <a:srgbClr val="FFFFFF"/>
                </a:solidFill>
                <a:latin typeface="Times New Roman"/>
                <a:ea typeface="Calibri"/>
              </a:rPr>
              <a:t>powiat cieszyński wraz z gminami powiatu </a:t>
            </a:r>
            <a:r>
              <a:rPr lang="pl-PL" sz="2400" b="1" strike="noStrike" spc="-1" dirty="0">
                <a:solidFill>
                  <a:srgbClr val="FFFFFF"/>
                </a:solidFill>
                <a:latin typeface="Times New Roman"/>
                <a:ea typeface="Calibri"/>
              </a:rPr>
              <a:t>otrzymał </a:t>
            </a:r>
            <a:endParaRPr lang="pl-PL" sz="2400" b="0" strike="noStrike" spc="-1" dirty="0">
              <a:latin typeface="Arial"/>
            </a:endParaRPr>
          </a:p>
          <a:p>
            <a:pPr algn="just">
              <a:lnSpc>
                <a:spcPct val="117000"/>
              </a:lnSpc>
            </a:pPr>
            <a:r>
              <a:rPr lang="pl-PL" sz="3200" b="1" strike="noStrike" spc="-1" dirty="0">
                <a:solidFill>
                  <a:srgbClr val="FFFFFF"/>
                </a:solidFill>
                <a:latin typeface="Times New Roman"/>
                <a:ea typeface="Calibri"/>
              </a:rPr>
              <a:t>56,9</a:t>
            </a:r>
            <a:r>
              <a:rPr lang="pl-PL" sz="2400" b="1" strike="noStrike" spc="-1" dirty="0">
                <a:solidFill>
                  <a:srgbClr val="FFFFFF"/>
                </a:solidFill>
                <a:latin typeface="Times New Roman"/>
                <a:ea typeface="Calibri"/>
              </a:rPr>
              <a:t> mln zł na zadania drogowe:</a:t>
            </a:r>
            <a:endParaRPr lang="pl-PL" sz="2400" b="0" strike="noStrike" spc="-1" dirty="0">
              <a:latin typeface="Arial"/>
            </a:endParaRPr>
          </a:p>
          <a:p>
            <a:pPr algn="just">
              <a:lnSpc>
                <a:spcPct val="117000"/>
              </a:lnSpc>
            </a:pPr>
            <a:endParaRPr lang="pl-PL" sz="2400" b="0" strike="noStrike" spc="-1" dirty="0">
              <a:latin typeface="Arial"/>
            </a:endParaRPr>
          </a:p>
          <a:p>
            <a:pPr marL="457200" indent="-456840" algn="just">
              <a:lnSpc>
                <a:spcPct val="117000"/>
              </a:lnSpc>
              <a:buClr>
                <a:srgbClr val="FFFFFF"/>
              </a:buClr>
              <a:buFont typeface="StarSymbol"/>
              <a:buChar char="-"/>
            </a:pPr>
            <a:r>
              <a:rPr lang="pl-PL" sz="2800" b="1" strike="noStrike" spc="-1" dirty="0">
                <a:solidFill>
                  <a:srgbClr val="FFFFFF"/>
                </a:solidFill>
                <a:latin typeface="Times New Roman"/>
                <a:ea typeface="Calibri"/>
              </a:rPr>
              <a:t>29,9 mln zł na drogi gminne </a:t>
            </a:r>
            <a:endParaRPr lang="pl-PL" sz="2800" b="0" strike="noStrike" spc="-1" dirty="0">
              <a:latin typeface="Arial"/>
            </a:endParaRPr>
          </a:p>
          <a:p>
            <a:pPr marL="457200" indent="-456840" algn="just">
              <a:lnSpc>
                <a:spcPct val="117000"/>
              </a:lnSpc>
              <a:buClr>
                <a:srgbClr val="FFFFFF"/>
              </a:buClr>
              <a:buFont typeface="StarSymbol"/>
              <a:buChar char="-"/>
            </a:pPr>
            <a:r>
              <a:rPr lang="pl-PL" sz="2800" b="1" strike="noStrike" spc="-1" dirty="0">
                <a:solidFill>
                  <a:srgbClr val="FFFFFF"/>
                </a:solidFill>
                <a:latin typeface="Times New Roman"/>
                <a:ea typeface="Calibri"/>
              </a:rPr>
              <a:t>27 mln zł na drogi powiatowe</a:t>
            </a:r>
            <a:endParaRPr lang="pl-PL" sz="2800" b="0" strike="noStrike" spc="-1" dirty="0">
              <a:latin typeface="Arial"/>
            </a:endParaRPr>
          </a:p>
          <a:p>
            <a:pPr algn="just">
              <a:lnSpc>
                <a:spcPct val="117000"/>
              </a:lnSpc>
            </a:pPr>
            <a:endParaRPr lang="pl-PL" sz="2800" b="0" strike="noStrike" spc="-1" dirty="0">
              <a:latin typeface="Arial"/>
            </a:endParaRPr>
          </a:p>
          <a:p>
            <a:pPr algn="just">
              <a:lnSpc>
                <a:spcPct val="117000"/>
              </a:lnSpc>
            </a:pPr>
            <a:r>
              <a:rPr lang="pl-PL" sz="2400" b="1" strike="noStrike" spc="-1" dirty="0">
                <a:solidFill>
                  <a:srgbClr val="FFFFFF"/>
                </a:solidFill>
                <a:latin typeface="Times New Roman"/>
                <a:ea typeface="Calibri"/>
              </a:rPr>
              <a:t>Zrealizowano </a:t>
            </a:r>
            <a:r>
              <a:rPr lang="pl-PL" sz="3200" b="1" spc="-1" dirty="0">
                <a:solidFill>
                  <a:srgbClr val="FFFFFF"/>
                </a:solidFill>
                <a:latin typeface="Times New Roman"/>
                <a:ea typeface="Calibri"/>
              </a:rPr>
              <a:t>41</a:t>
            </a:r>
            <a:r>
              <a:rPr lang="pl-PL" sz="2400" b="1" strike="noStrike" spc="-1" dirty="0">
                <a:solidFill>
                  <a:srgbClr val="FFFFFF"/>
                </a:solidFill>
                <a:latin typeface="Times New Roman"/>
                <a:ea typeface="Calibri"/>
              </a:rPr>
              <a:t> zadania (33 km):</a:t>
            </a:r>
            <a:endParaRPr lang="pl-PL" sz="2400" b="0" strike="noStrike" spc="-1" dirty="0">
              <a:latin typeface="Arial"/>
            </a:endParaRPr>
          </a:p>
          <a:p>
            <a:pPr algn="just">
              <a:lnSpc>
                <a:spcPct val="117000"/>
              </a:lnSpc>
            </a:pPr>
            <a:endParaRPr lang="pl-PL" sz="2400" b="0" strike="noStrike" spc="-1" dirty="0">
              <a:latin typeface="Arial"/>
            </a:endParaRPr>
          </a:p>
          <a:p>
            <a:pPr marL="457200" indent="-456840" algn="just">
              <a:lnSpc>
                <a:spcPct val="117000"/>
              </a:lnSpc>
              <a:buClr>
                <a:srgbClr val="FFFFFF"/>
              </a:buClr>
              <a:buFont typeface="StarSymbol"/>
              <a:buChar char="-"/>
            </a:pPr>
            <a:r>
              <a:rPr lang="pl-PL" sz="2800" b="1" strike="noStrike" spc="-1" dirty="0">
                <a:solidFill>
                  <a:srgbClr val="FFFFFF"/>
                </a:solidFill>
                <a:latin typeface="Times New Roman"/>
                <a:ea typeface="Calibri"/>
              </a:rPr>
              <a:t>26 na drogach gminnych  (19 km)</a:t>
            </a:r>
            <a:endParaRPr lang="pl-PL" sz="2800" b="0" strike="noStrike" spc="-1" dirty="0">
              <a:latin typeface="Arial"/>
            </a:endParaRPr>
          </a:p>
          <a:p>
            <a:pPr marL="457200" indent="-456840" algn="just">
              <a:lnSpc>
                <a:spcPct val="117000"/>
              </a:lnSpc>
              <a:buClr>
                <a:srgbClr val="FFFFFF"/>
              </a:buClr>
              <a:buFont typeface="StarSymbol"/>
              <a:buChar char="-"/>
            </a:pPr>
            <a:r>
              <a:rPr lang="pl-PL" sz="2800" b="1" strike="noStrike" spc="-1" dirty="0">
                <a:solidFill>
                  <a:srgbClr val="FFFFFF"/>
                </a:solidFill>
                <a:latin typeface="Times New Roman"/>
                <a:ea typeface="Calibri"/>
              </a:rPr>
              <a:t>15 na drogach powiatowych (14km)</a:t>
            </a:r>
            <a:endParaRPr lang="pl-PL" sz="2800" b="0" strike="noStrike" spc="-1" dirty="0">
              <a:latin typeface="Arial"/>
            </a:endParaRPr>
          </a:p>
          <a:p>
            <a:pPr algn="just">
              <a:lnSpc>
                <a:spcPct val="117000"/>
              </a:lnSpc>
            </a:pPr>
            <a:endParaRPr lang="pl-PL" sz="2800" b="0" strike="noStrike" spc="-1" dirty="0">
              <a:latin typeface="Arial"/>
            </a:endParaRPr>
          </a:p>
          <a:p>
            <a:pPr algn="just">
              <a:lnSpc>
                <a:spcPct val="117000"/>
              </a:lnSpc>
            </a:pPr>
            <a:endParaRPr lang="pl-PL" sz="2800" b="0" strike="noStrike" spc="-1" dirty="0">
              <a:latin typeface="Arial"/>
            </a:endParaRPr>
          </a:p>
          <a:p>
            <a:pPr algn="just">
              <a:lnSpc>
                <a:spcPct val="117000"/>
              </a:lnSpc>
            </a:pPr>
            <a:r>
              <a:rPr lang="pl-PL" sz="2800" b="1" strike="noStrike" spc="-1" dirty="0">
                <a:solidFill>
                  <a:srgbClr val="FFFFFF"/>
                </a:solidFill>
                <a:latin typeface="Times New Roman"/>
                <a:ea typeface="Calibri"/>
              </a:rPr>
              <a:t>-   </a:t>
            </a:r>
            <a:endParaRPr lang="pl-PL" sz="2800" b="0" strike="noStrike" spc="-1" dirty="0"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TextShape 1"/>
          <p:cNvSpPr txBox="1"/>
          <p:nvPr/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/>
          <a:p>
            <a:endParaRPr lang="pl-PL" sz="1800" b="0" strike="noStrike" spc="-1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97" name="Symbol zastępczy zawartości 3"/>
          <p:cNvPicPr/>
          <p:nvPr/>
        </p:nvPicPr>
        <p:blipFill>
          <a:blip r:embed="rId2"/>
          <a:stretch/>
        </p:blipFill>
        <p:spPr>
          <a:xfrm>
            <a:off x="92520" y="91080"/>
            <a:ext cx="12007080" cy="6696000"/>
          </a:xfrm>
          <a:prstGeom prst="rect">
            <a:avLst/>
          </a:prstGeom>
          <a:ln>
            <a:noFill/>
          </a:ln>
        </p:spPr>
      </p:pic>
      <p:pic>
        <p:nvPicPr>
          <p:cNvPr id="98" name="Obraz 4"/>
          <p:cNvPicPr/>
          <p:nvPr/>
        </p:nvPicPr>
        <p:blipFill>
          <a:blip r:embed="rId3"/>
          <a:stretch/>
        </p:blipFill>
        <p:spPr>
          <a:xfrm>
            <a:off x="10725840" y="201960"/>
            <a:ext cx="1255680" cy="809280"/>
          </a:xfrm>
          <a:prstGeom prst="rect">
            <a:avLst/>
          </a:prstGeom>
          <a:ln>
            <a:noFill/>
          </a:ln>
        </p:spPr>
      </p:pic>
      <p:sp>
        <p:nvSpPr>
          <p:cNvPr id="99" name="CustomShape 2"/>
          <p:cNvSpPr/>
          <p:nvPr/>
        </p:nvSpPr>
        <p:spPr>
          <a:xfrm>
            <a:off x="4017960" y="2141280"/>
            <a:ext cx="7508880" cy="4611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00" name="CustomShape 3"/>
          <p:cNvSpPr/>
          <p:nvPr/>
        </p:nvSpPr>
        <p:spPr>
          <a:xfrm>
            <a:off x="4091760" y="1122480"/>
            <a:ext cx="7435080" cy="4611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01" name="CustomShape 4"/>
          <p:cNvSpPr/>
          <p:nvPr/>
        </p:nvSpPr>
        <p:spPr>
          <a:xfrm>
            <a:off x="3232800" y="951840"/>
            <a:ext cx="8543160" cy="65862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just">
              <a:lnSpc>
                <a:spcPct val="117000"/>
              </a:lnSpc>
            </a:pPr>
            <a:r>
              <a:rPr lang="pl-PL" sz="2400" b="1" strike="noStrike" spc="-1" dirty="0">
                <a:solidFill>
                  <a:srgbClr val="FFFFFF"/>
                </a:solidFill>
                <a:latin typeface="Times New Roman"/>
                <a:ea typeface="Calibri"/>
              </a:rPr>
              <a:t>W latach 2016 – 2021 </a:t>
            </a:r>
            <a:r>
              <a:rPr lang="pl-PL" sz="2400" b="1" spc="-1" dirty="0">
                <a:solidFill>
                  <a:srgbClr val="FFFFFF"/>
                </a:solidFill>
                <a:latin typeface="Times New Roman"/>
                <a:ea typeface="Calibri"/>
              </a:rPr>
              <a:t>powiat pszczyński wraz z gminami powiatu </a:t>
            </a:r>
            <a:r>
              <a:rPr lang="pl-PL" sz="2400" b="1" strike="noStrike" spc="-1" dirty="0">
                <a:solidFill>
                  <a:srgbClr val="FFFFFF"/>
                </a:solidFill>
                <a:latin typeface="Times New Roman"/>
                <a:ea typeface="Calibri"/>
              </a:rPr>
              <a:t>otrzymał </a:t>
            </a:r>
            <a:endParaRPr lang="pl-PL" sz="2400" b="0" strike="noStrike" spc="-1" dirty="0">
              <a:latin typeface="Arial"/>
            </a:endParaRPr>
          </a:p>
          <a:p>
            <a:pPr algn="just">
              <a:lnSpc>
                <a:spcPct val="117000"/>
              </a:lnSpc>
            </a:pPr>
            <a:r>
              <a:rPr lang="pl-PL" sz="3200" b="1" strike="noStrike" spc="-1" dirty="0">
                <a:solidFill>
                  <a:srgbClr val="FFFFFF"/>
                </a:solidFill>
                <a:latin typeface="Times New Roman"/>
                <a:ea typeface="Calibri"/>
              </a:rPr>
              <a:t>21,6</a:t>
            </a:r>
            <a:r>
              <a:rPr lang="pl-PL" sz="2400" b="1" strike="noStrike" spc="-1" dirty="0">
                <a:solidFill>
                  <a:srgbClr val="FFFFFF"/>
                </a:solidFill>
                <a:latin typeface="Times New Roman"/>
                <a:ea typeface="Calibri"/>
              </a:rPr>
              <a:t> mln zł na zadania drogowe:</a:t>
            </a:r>
            <a:endParaRPr lang="pl-PL" sz="2400" b="0" strike="noStrike" spc="-1" dirty="0">
              <a:latin typeface="Arial"/>
            </a:endParaRPr>
          </a:p>
          <a:p>
            <a:pPr algn="just">
              <a:lnSpc>
                <a:spcPct val="117000"/>
              </a:lnSpc>
            </a:pPr>
            <a:endParaRPr lang="pl-PL" sz="2400" b="0" strike="noStrike" spc="-1" dirty="0">
              <a:latin typeface="Arial"/>
            </a:endParaRPr>
          </a:p>
          <a:p>
            <a:pPr marL="457200" indent="-456840" algn="just">
              <a:lnSpc>
                <a:spcPct val="117000"/>
              </a:lnSpc>
              <a:buClr>
                <a:srgbClr val="FFFFFF"/>
              </a:buClr>
              <a:buFont typeface="StarSymbol"/>
              <a:buChar char="-"/>
            </a:pPr>
            <a:r>
              <a:rPr lang="pl-PL" sz="2800" b="1" spc="-1" dirty="0">
                <a:solidFill>
                  <a:srgbClr val="FFFFFF"/>
                </a:solidFill>
                <a:latin typeface="Times New Roman"/>
                <a:ea typeface="Calibri"/>
              </a:rPr>
              <a:t>5,3 </a:t>
            </a:r>
            <a:r>
              <a:rPr lang="pl-PL" sz="2800" b="1" strike="noStrike" spc="-1" dirty="0">
                <a:solidFill>
                  <a:srgbClr val="FFFFFF"/>
                </a:solidFill>
                <a:latin typeface="Times New Roman"/>
                <a:ea typeface="Calibri"/>
              </a:rPr>
              <a:t>mln zł na drogi gminne </a:t>
            </a:r>
            <a:endParaRPr lang="pl-PL" sz="2800" b="0" strike="noStrike" spc="-1" dirty="0">
              <a:latin typeface="Arial"/>
            </a:endParaRPr>
          </a:p>
          <a:p>
            <a:pPr marL="457200" indent="-456840" algn="just">
              <a:lnSpc>
                <a:spcPct val="117000"/>
              </a:lnSpc>
              <a:buClr>
                <a:srgbClr val="FFFFFF"/>
              </a:buClr>
              <a:buFont typeface="StarSymbol"/>
              <a:buChar char="-"/>
            </a:pPr>
            <a:r>
              <a:rPr lang="pl-PL" sz="2800" b="1" strike="noStrike" spc="-1" dirty="0">
                <a:solidFill>
                  <a:srgbClr val="FFFFFF"/>
                </a:solidFill>
                <a:latin typeface="Times New Roman"/>
                <a:ea typeface="Calibri"/>
              </a:rPr>
              <a:t>16,3 mln zł na drogi powiatowe</a:t>
            </a:r>
            <a:endParaRPr lang="pl-PL" sz="2800" b="0" strike="noStrike" spc="-1" dirty="0">
              <a:latin typeface="Arial"/>
            </a:endParaRPr>
          </a:p>
          <a:p>
            <a:pPr algn="just">
              <a:lnSpc>
                <a:spcPct val="117000"/>
              </a:lnSpc>
            </a:pPr>
            <a:endParaRPr lang="pl-PL" sz="2800" b="0" strike="noStrike" spc="-1" dirty="0">
              <a:latin typeface="Arial"/>
            </a:endParaRPr>
          </a:p>
          <a:p>
            <a:pPr algn="just">
              <a:lnSpc>
                <a:spcPct val="117000"/>
              </a:lnSpc>
            </a:pPr>
            <a:r>
              <a:rPr lang="pl-PL" sz="2400" b="1" strike="noStrike" spc="-1" dirty="0">
                <a:solidFill>
                  <a:srgbClr val="FFFFFF"/>
                </a:solidFill>
                <a:latin typeface="Times New Roman"/>
                <a:ea typeface="Calibri"/>
              </a:rPr>
              <a:t>Zrealizowano </a:t>
            </a:r>
            <a:r>
              <a:rPr lang="pl-PL" sz="3200" b="1" spc="-1" dirty="0">
                <a:solidFill>
                  <a:srgbClr val="FFFFFF"/>
                </a:solidFill>
                <a:latin typeface="Times New Roman"/>
                <a:ea typeface="Calibri"/>
              </a:rPr>
              <a:t>12</a:t>
            </a:r>
            <a:r>
              <a:rPr lang="pl-PL" sz="2400" b="1" strike="noStrike" spc="-1" dirty="0">
                <a:solidFill>
                  <a:srgbClr val="FFFFFF"/>
                </a:solidFill>
                <a:latin typeface="Times New Roman"/>
                <a:ea typeface="Calibri"/>
              </a:rPr>
              <a:t> zadań (26 km):</a:t>
            </a:r>
            <a:endParaRPr lang="pl-PL" sz="2400" b="0" strike="noStrike" spc="-1" dirty="0">
              <a:latin typeface="Arial"/>
            </a:endParaRPr>
          </a:p>
          <a:p>
            <a:pPr algn="just">
              <a:lnSpc>
                <a:spcPct val="117000"/>
              </a:lnSpc>
            </a:pPr>
            <a:endParaRPr lang="pl-PL" sz="2400" b="0" strike="noStrike" spc="-1" dirty="0">
              <a:latin typeface="Arial"/>
            </a:endParaRPr>
          </a:p>
          <a:p>
            <a:pPr marL="457200" indent="-456840" algn="just">
              <a:lnSpc>
                <a:spcPct val="117000"/>
              </a:lnSpc>
              <a:buClr>
                <a:srgbClr val="FFFFFF"/>
              </a:buClr>
              <a:buFont typeface="StarSymbol"/>
              <a:buChar char="-"/>
            </a:pPr>
            <a:r>
              <a:rPr lang="pl-PL" sz="2800" b="1" strike="noStrike" spc="-1" dirty="0">
                <a:solidFill>
                  <a:srgbClr val="FFFFFF"/>
                </a:solidFill>
                <a:latin typeface="Times New Roman"/>
                <a:ea typeface="Calibri"/>
              </a:rPr>
              <a:t>6 na drogach gminnych  (7 km)</a:t>
            </a:r>
            <a:endParaRPr lang="pl-PL" sz="2800" b="0" strike="noStrike" spc="-1" dirty="0">
              <a:latin typeface="Arial"/>
            </a:endParaRPr>
          </a:p>
          <a:p>
            <a:pPr marL="457200" indent="-456840" algn="just">
              <a:lnSpc>
                <a:spcPct val="117000"/>
              </a:lnSpc>
              <a:buClr>
                <a:srgbClr val="FFFFFF"/>
              </a:buClr>
              <a:buFont typeface="StarSymbol"/>
              <a:buChar char="-"/>
            </a:pPr>
            <a:r>
              <a:rPr lang="pl-PL" sz="2800" b="1" strike="noStrike" spc="-1" dirty="0">
                <a:solidFill>
                  <a:srgbClr val="FFFFFF"/>
                </a:solidFill>
                <a:latin typeface="Times New Roman"/>
                <a:ea typeface="Calibri"/>
              </a:rPr>
              <a:t>6 na drogach powiatowych (19 km)</a:t>
            </a:r>
            <a:endParaRPr lang="pl-PL" sz="2800" b="0" strike="noStrike" spc="-1" dirty="0">
              <a:latin typeface="Arial"/>
            </a:endParaRPr>
          </a:p>
          <a:p>
            <a:pPr algn="just">
              <a:lnSpc>
                <a:spcPct val="117000"/>
              </a:lnSpc>
            </a:pPr>
            <a:endParaRPr lang="pl-PL" sz="2800" b="0" strike="noStrike" spc="-1" dirty="0">
              <a:latin typeface="Arial"/>
            </a:endParaRPr>
          </a:p>
          <a:p>
            <a:pPr algn="just">
              <a:lnSpc>
                <a:spcPct val="117000"/>
              </a:lnSpc>
            </a:pPr>
            <a:endParaRPr lang="pl-PL" sz="2800" b="0" strike="noStrike" spc="-1" dirty="0">
              <a:latin typeface="Arial"/>
            </a:endParaRPr>
          </a:p>
          <a:p>
            <a:pPr algn="just">
              <a:lnSpc>
                <a:spcPct val="117000"/>
              </a:lnSpc>
            </a:pPr>
            <a:r>
              <a:rPr lang="pl-PL" sz="2800" b="1" strike="noStrike" spc="-1" dirty="0">
                <a:solidFill>
                  <a:srgbClr val="FFFFFF"/>
                </a:solidFill>
                <a:latin typeface="Times New Roman"/>
                <a:ea typeface="Calibri"/>
              </a:rPr>
              <a:t>-   </a:t>
            </a:r>
            <a:endParaRPr lang="pl-PL" sz="2800" b="0" strike="noStrike" spc="-1" dirty="0"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TextShape 1"/>
          <p:cNvSpPr txBox="1"/>
          <p:nvPr/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/>
          <a:p>
            <a:endParaRPr lang="pl-PL" sz="1800" b="0" strike="noStrike" spc="-1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97" name="Symbol zastępczy zawartości 3"/>
          <p:cNvPicPr/>
          <p:nvPr/>
        </p:nvPicPr>
        <p:blipFill>
          <a:blip r:embed="rId2"/>
          <a:stretch/>
        </p:blipFill>
        <p:spPr>
          <a:xfrm>
            <a:off x="92520" y="91080"/>
            <a:ext cx="12007080" cy="6696000"/>
          </a:xfrm>
          <a:prstGeom prst="rect">
            <a:avLst/>
          </a:prstGeom>
          <a:ln>
            <a:noFill/>
          </a:ln>
        </p:spPr>
      </p:pic>
      <p:pic>
        <p:nvPicPr>
          <p:cNvPr id="98" name="Obraz 4"/>
          <p:cNvPicPr/>
          <p:nvPr/>
        </p:nvPicPr>
        <p:blipFill>
          <a:blip r:embed="rId3"/>
          <a:stretch/>
        </p:blipFill>
        <p:spPr>
          <a:xfrm>
            <a:off x="10725840" y="201960"/>
            <a:ext cx="1255680" cy="809280"/>
          </a:xfrm>
          <a:prstGeom prst="rect">
            <a:avLst/>
          </a:prstGeom>
          <a:ln>
            <a:noFill/>
          </a:ln>
        </p:spPr>
      </p:pic>
      <p:sp>
        <p:nvSpPr>
          <p:cNvPr id="99" name="CustomShape 2"/>
          <p:cNvSpPr/>
          <p:nvPr/>
        </p:nvSpPr>
        <p:spPr>
          <a:xfrm>
            <a:off x="4017960" y="2141280"/>
            <a:ext cx="7508880" cy="4611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00" name="CustomShape 3"/>
          <p:cNvSpPr/>
          <p:nvPr/>
        </p:nvSpPr>
        <p:spPr>
          <a:xfrm>
            <a:off x="4091760" y="1122480"/>
            <a:ext cx="7435080" cy="4611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01" name="CustomShape 4"/>
          <p:cNvSpPr/>
          <p:nvPr/>
        </p:nvSpPr>
        <p:spPr>
          <a:xfrm>
            <a:off x="3232800" y="951840"/>
            <a:ext cx="8543160" cy="65862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just">
              <a:lnSpc>
                <a:spcPct val="117000"/>
              </a:lnSpc>
            </a:pPr>
            <a:r>
              <a:rPr lang="pl-PL" sz="2400" b="1" strike="noStrike" spc="-1" dirty="0">
                <a:solidFill>
                  <a:srgbClr val="FFFFFF"/>
                </a:solidFill>
                <a:latin typeface="Times New Roman"/>
                <a:ea typeface="Calibri"/>
              </a:rPr>
              <a:t>W latach 2016 – 2021 </a:t>
            </a:r>
            <a:r>
              <a:rPr lang="pl-PL" sz="2400" b="1" spc="-1" dirty="0">
                <a:solidFill>
                  <a:srgbClr val="FFFFFF"/>
                </a:solidFill>
                <a:latin typeface="Times New Roman"/>
                <a:ea typeface="Calibri"/>
              </a:rPr>
              <a:t>powiat żywiecki wraz z gminami powiatu </a:t>
            </a:r>
            <a:r>
              <a:rPr lang="pl-PL" sz="2400" b="1" strike="noStrike" spc="-1" dirty="0">
                <a:solidFill>
                  <a:srgbClr val="FFFFFF"/>
                </a:solidFill>
                <a:latin typeface="Times New Roman"/>
                <a:ea typeface="Calibri"/>
              </a:rPr>
              <a:t>otrzymał </a:t>
            </a:r>
            <a:endParaRPr lang="pl-PL" sz="2400" b="0" strike="noStrike" spc="-1" dirty="0">
              <a:latin typeface="Arial"/>
            </a:endParaRPr>
          </a:p>
          <a:p>
            <a:pPr algn="just">
              <a:lnSpc>
                <a:spcPct val="117000"/>
              </a:lnSpc>
            </a:pPr>
            <a:r>
              <a:rPr lang="pl-PL" sz="3200" b="1" strike="noStrike" spc="-1" dirty="0">
                <a:solidFill>
                  <a:srgbClr val="FFFFFF"/>
                </a:solidFill>
                <a:latin typeface="Times New Roman"/>
                <a:ea typeface="Calibri"/>
              </a:rPr>
              <a:t>21,1</a:t>
            </a:r>
            <a:r>
              <a:rPr lang="pl-PL" sz="2400" b="1" strike="noStrike" spc="-1" dirty="0">
                <a:solidFill>
                  <a:srgbClr val="FFFFFF"/>
                </a:solidFill>
                <a:latin typeface="Times New Roman"/>
                <a:ea typeface="Calibri"/>
              </a:rPr>
              <a:t> mln zł na zadania drogowe:</a:t>
            </a:r>
            <a:endParaRPr lang="pl-PL" sz="2400" b="0" strike="noStrike" spc="-1" dirty="0">
              <a:latin typeface="Arial"/>
            </a:endParaRPr>
          </a:p>
          <a:p>
            <a:pPr algn="just">
              <a:lnSpc>
                <a:spcPct val="117000"/>
              </a:lnSpc>
            </a:pPr>
            <a:endParaRPr lang="pl-PL" sz="2400" b="0" strike="noStrike" spc="-1" dirty="0">
              <a:latin typeface="Arial"/>
            </a:endParaRPr>
          </a:p>
          <a:p>
            <a:pPr marL="457200" indent="-456840" algn="just">
              <a:lnSpc>
                <a:spcPct val="117000"/>
              </a:lnSpc>
              <a:buClr>
                <a:srgbClr val="FFFFFF"/>
              </a:buClr>
              <a:buFont typeface="StarSymbol"/>
              <a:buChar char="-"/>
            </a:pPr>
            <a:r>
              <a:rPr lang="pl-PL" sz="2800" b="1" spc="-1" dirty="0">
                <a:solidFill>
                  <a:srgbClr val="FFFFFF"/>
                </a:solidFill>
                <a:latin typeface="Times New Roman"/>
                <a:ea typeface="Calibri"/>
              </a:rPr>
              <a:t>9,1 </a:t>
            </a:r>
            <a:r>
              <a:rPr lang="pl-PL" sz="2800" b="1" strike="noStrike" spc="-1" dirty="0">
                <a:solidFill>
                  <a:srgbClr val="FFFFFF"/>
                </a:solidFill>
                <a:latin typeface="Times New Roman"/>
                <a:ea typeface="Calibri"/>
              </a:rPr>
              <a:t>mln zł na drogi gminne </a:t>
            </a:r>
            <a:endParaRPr lang="pl-PL" sz="2800" b="0" strike="noStrike" spc="-1" dirty="0">
              <a:latin typeface="Arial"/>
            </a:endParaRPr>
          </a:p>
          <a:p>
            <a:pPr marL="457200" indent="-456840" algn="just">
              <a:lnSpc>
                <a:spcPct val="117000"/>
              </a:lnSpc>
              <a:buClr>
                <a:srgbClr val="FFFFFF"/>
              </a:buClr>
              <a:buFont typeface="StarSymbol"/>
              <a:buChar char="-"/>
            </a:pPr>
            <a:r>
              <a:rPr lang="pl-PL" sz="2800" b="1" strike="noStrike" spc="-1" dirty="0">
                <a:solidFill>
                  <a:srgbClr val="FFFFFF"/>
                </a:solidFill>
                <a:latin typeface="Times New Roman"/>
                <a:ea typeface="Calibri"/>
              </a:rPr>
              <a:t>12 mln zł na drogi powiatowe</a:t>
            </a:r>
            <a:endParaRPr lang="pl-PL" sz="2800" b="0" strike="noStrike" spc="-1" dirty="0">
              <a:latin typeface="Arial"/>
            </a:endParaRPr>
          </a:p>
          <a:p>
            <a:pPr algn="just">
              <a:lnSpc>
                <a:spcPct val="117000"/>
              </a:lnSpc>
            </a:pPr>
            <a:endParaRPr lang="pl-PL" sz="2800" b="0" strike="noStrike" spc="-1" dirty="0">
              <a:latin typeface="Arial"/>
            </a:endParaRPr>
          </a:p>
          <a:p>
            <a:pPr algn="just">
              <a:lnSpc>
                <a:spcPct val="117000"/>
              </a:lnSpc>
            </a:pPr>
            <a:r>
              <a:rPr lang="pl-PL" sz="2400" b="1" strike="noStrike" spc="-1" dirty="0">
                <a:solidFill>
                  <a:srgbClr val="FFFFFF"/>
                </a:solidFill>
                <a:latin typeface="Times New Roman"/>
                <a:ea typeface="Calibri"/>
              </a:rPr>
              <a:t>Zrealizowano </a:t>
            </a:r>
            <a:r>
              <a:rPr lang="pl-PL" sz="3200" b="1" spc="-1" dirty="0">
                <a:solidFill>
                  <a:srgbClr val="FFFFFF"/>
                </a:solidFill>
                <a:latin typeface="Times New Roman"/>
                <a:ea typeface="Calibri"/>
              </a:rPr>
              <a:t>23</a:t>
            </a:r>
            <a:r>
              <a:rPr lang="pl-PL" sz="2400" b="1" strike="noStrike" spc="-1" dirty="0">
                <a:solidFill>
                  <a:srgbClr val="FFFFFF"/>
                </a:solidFill>
                <a:latin typeface="Times New Roman"/>
                <a:ea typeface="Calibri"/>
              </a:rPr>
              <a:t> zadania (19,5 km):</a:t>
            </a:r>
            <a:endParaRPr lang="pl-PL" sz="2400" b="0" strike="noStrike" spc="-1" dirty="0">
              <a:latin typeface="Arial"/>
            </a:endParaRPr>
          </a:p>
          <a:p>
            <a:pPr algn="just">
              <a:lnSpc>
                <a:spcPct val="117000"/>
              </a:lnSpc>
            </a:pPr>
            <a:endParaRPr lang="pl-PL" sz="2400" b="0" strike="noStrike" spc="-1" dirty="0">
              <a:latin typeface="Arial"/>
            </a:endParaRPr>
          </a:p>
          <a:p>
            <a:pPr marL="457200" indent="-456840" algn="just">
              <a:lnSpc>
                <a:spcPct val="117000"/>
              </a:lnSpc>
              <a:buClr>
                <a:srgbClr val="FFFFFF"/>
              </a:buClr>
              <a:buFont typeface="StarSymbol"/>
              <a:buChar char="-"/>
            </a:pPr>
            <a:r>
              <a:rPr lang="pl-PL" sz="2800" b="1" strike="noStrike" spc="-1" dirty="0">
                <a:solidFill>
                  <a:srgbClr val="FFFFFF"/>
                </a:solidFill>
                <a:latin typeface="Times New Roman"/>
                <a:ea typeface="Calibri"/>
              </a:rPr>
              <a:t>13 na drogach gminnych  (10,7 km)</a:t>
            </a:r>
            <a:endParaRPr lang="pl-PL" sz="2800" b="0" strike="noStrike" spc="-1" dirty="0">
              <a:latin typeface="Arial"/>
            </a:endParaRPr>
          </a:p>
          <a:p>
            <a:pPr marL="457200" indent="-456840" algn="just">
              <a:lnSpc>
                <a:spcPct val="117000"/>
              </a:lnSpc>
              <a:buClr>
                <a:srgbClr val="FFFFFF"/>
              </a:buClr>
              <a:buFont typeface="StarSymbol"/>
              <a:buChar char="-"/>
            </a:pPr>
            <a:r>
              <a:rPr lang="pl-PL" sz="2800" b="1" strike="noStrike" spc="-1" dirty="0">
                <a:solidFill>
                  <a:srgbClr val="FFFFFF"/>
                </a:solidFill>
                <a:latin typeface="Times New Roman"/>
                <a:ea typeface="Calibri"/>
              </a:rPr>
              <a:t>10 na drogach powiatowych (8,8 km)</a:t>
            </a:r>
            <a:endParaRPr lang="pl-PL" sz="2800" b="0" strike="noStrike" spc="-1" dirty="0">
              <a:latin typeface="Arial"/>
            </a:endParaRPr>
          </a:p>
          <a:p>
            <a:pPr algn="just">
              <a:lnSpc>
                <a:spcPct val="117000"/>
              </a:lnSpc>
            </a:pPr>
            <a:endParaRPr lang="pl-PL" sz="2800" b="0" strike="noStrike" spc="-1" dirty="0">
              <a:latin typeface="Arial"/>
            </a:endParaRPr>
          </a:p>
          <a:p>
            <a:pPr algn="just">
              <a:lnSpc>
                <a:spcPct val="117000"/>
              </a:lnSpc>
            </a:pPr>
            <a:endParaRPr lang="pl-PL" sz="2800" b="0" strike="noStrike" spc="-1" dirty="0">
              <a:latin typeface="Arial"/>
            </a:endParaRPr>
          </a:p>
          <a:p>
            <a:pPr algn="just">
              <a:lnSpc>
                <a:spcPct val="117000"/>
              </a:lnSpc>
            </a:pPr>
            <a:r>
              <a:rPr lang="pl-PL" sz="2800" b="1" strike="noStrike" spc="-1" dirty="0">
                <a:solidFill>
                  <a:srgbClr val="FFFFFF"/>
                </a:solidFill>
                <a:latin typeface="Times New Roman"/>
                <a:ea typeface="Calibri"/>
              </a:rPr>
              <a:t>-   </a:t>
            </a:r>
            <a:endParaRPr lang="pl-PL" sz="2800" b="0" strike="noStrike" spc="-1" dirty="0"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TextShape 1"/>
          <p:cNvSpPr txBox="1"/>
          <p:nvPr/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/>
          <a:p>
            <a:endParaRPr lang="pl-PL" sz="1800" b="0" strike="noStrike" spc="-1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97" name="Symbol zastępczy zawartości 3"/>
          <p:cNvPicPr/>
          <p:nvPr/>
        </p:nvPicPr>
        <p:blipFill>
          <a:blip r:embed="rId2"/>
          <a:stretch/>
        </p:blipFill>
        <p:spPr>
          <a:xfrm>
            <a:off x="92520" y="91080"/>
            <a:ext cx="12007080" cy="6696000"/>
          </a:xfrm>
          <a:prstGeom prst="rect">
            <a:avLst/>
          </a:prstGeom>
          <a:ln>
            <a:noFill/>
          </a:ln>
        </p:spPr>
      </p:pic>
      <p:pic>
        <p:nvPicPr>
          <p:cNvPr id="98" name="Obraz 4"/>
          <p:cNvPicPr/>
          <p:nvPr/>
        </p:nvPicPr>
        <p:blipFill>
          <a:blip r:embed="rId3"/>
          <a:stretch/>
        </p:blipFill>
        <p:spPr>
          <a:xfrm>
            <a:off x="10725840" y="201960"/>
            <a:ext cx="1255680" cy="809280"/>
          </a:xfrm>
          <a:prstGeom prst="rect">
            <a:avLst/>
          </a:prstGeom>
          <a:ln>
            <a:noFill/>
          </a:ln>
        </p:spPr>
      </p:pic>
      <p:sp>
        <p:nvSpPr>
          <p:cNvPr id="99" name="CustomShape 2"/>
          <p:cNvSpPr/>
          <p:nvPr/>
        </p:nvSpPr>
        <p:spPr>
          <a:xfrm>
            <a:off x="4017960" y="2141280"/>
            <a:ext cx="7508880" cy="4611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00" name="CustomShape 3"/>
          <p:cNvSpPr/>
          <p:nvPr/>
        </p:nvSpPr>
        <p:spPr>
          <a:xfrm>
            <a:off x="4091760" y="1122480"/>
            <a:ext cx="7435080" cy="4611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01" name="CustomShape 4"/>
          <p:cNvSpPr/>
          <p:nvPr/>
        </p:nvSpPr>
        <p:spPr>
          <a:xfrm>
            <a:off x="3232800" y="951840"/>
            <a:ext cx="8543160" cy="65862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just">
              <a:lnSpc>
                <a:spcPct val="117000"/>
              </a:lnSpc>
            </a:pPr>
            <a:r>
              <a:rPr lang="pl-PL" sz="2400" b="1" strike="noStrike" spc="-1" dirty="0">
                <a:solidFill>
                  <a:srgbClr val="FFFFFF"/>
                </a:solidFill>
                <a:latin typeface="Times New Roman"/>
                <a:ea typeface="Calibri"/>
              </a:rPr>
              <a:t>W latach 2016 – 2021 </a:t>
            </a:r>
            <a:r>
              <a:rPr lang="pl-PL" sz="2400" b="1" spc="-1" dirty="0">
                <a:solidFill>
                  <a:srgbClr val="FFFFFF"/>
                </a:solidFill>
                <a:latin typeface="Times New Roman"/>
                <a:ea typeface="Calibri"/>
              </a:rPr>
              <a:t>miasto Bielsko-Biała otrzymało</a:t>
            </a:r>
            <a:endParaRPr lang="pl-PL" sz="2400" b="0" strike="noStrike" spc="-1" dirty="0">
              <a:latin typeface="Arial"/>
            </a:endParaRPr>
          </a:p>
          <a:p>
            <a:pPr algn="just">
              <a:lnSpc>
                <a:spcPct val="117000"/>
              </a:lnSpc>
            </a:pPr>
            <a:r>
              <a:rPr lang="pl-PL" sz="3200" b="1" strike="noStrike" spc="-1" dirty="0">
                <a:solidFill>
                  <a:srgbClr val="FFFFFF"/>
                </a:solidFill>
                <a:latin typeface="Times New Roman"/>
                <a:ea typeface="Calibri"/>
              </a:rPr>
              <a:t>10,4</a:t>
            </a:r>
            <a:r>
              <a:rPr lang="pl-PL" sz="2400" b="1" strike="noStrike" spc="-1" dirty="0">
                <a:solidFill>
                  <a:srgbClr val="FFFFFF"/>
                </a:solidFill>
                <a:latin typeface="Times New Roman"/>
                <a:ea typeface="Calibri"/>
              </a:rPr>
              <a:t> mln zł na zadania drogowe:</a:t>
            </a:r>
            <a:endParaRPr lang="pl-PL" sz="2400" b="0" strike="noStrike" spc="-1" dirty="0">
              <a:latin typeface="Arial"/>
            </a:endParaRPr>
          </a:p>
          <a:p>
            <a:pPr algn="just">
              <a:lnSpc>
                <a:spcPct val="117000"/>
              </a:lnSpc>
            </a:pPr>
            <a:endParaRPr lang="pl-PL" sz="2400" b="0" strike="noStrike" spc="-1" dirty="0">
              <a:latin typeface="Arial"/>
            </a:endParaRPr>
          </a:p>
          <a:p>
            <a:pPr marL="457200" indent="-456840" algn="just">
              <a:lnSpc>
                <a:spcPct val="117000"/>
              </a:lnSpc>
              <a:buClr>
                <a:srgbClr val="FFFFFF"/>
              </a:buClr>
              <a:buFont typeface="StarSymbol"/>
              <a:buChar char="-"/>
            </a:pPr>
            <a:r>
              <a:rPr lang="pl-PL" sz="2800" b="1" spc="-1" dirty="0">
                <a:solidFill>
                  <a:srgbClr val="FFFFFF"/>
                </a:solidFill>
                <a:latin typeface="Times New Roman"/>
                <a:ea typeface="Calibri"/>
              </a:rPr>
              <a:t>9,7 </a:t>
            </a:r>
            <a:r>
              <a:rPr lang="pl-PL" sz="2800" b="1" strike="noStrike" spc="-1" dirty="0">
                <a:solidFill>
                  <a:srgbClr val="FFFFFF"/>
                </a:solidFill>
                <a:latin typeface="Times New Roman"/>
                <a:ea typeface="Calibri"/>
              </a:rPr>
              <a:t>mln zł na drogi gminne </a:t>
            </a:r>
            <a:endParaRPr lang="pl-PL" sz="2800" b="0" strike="noStrike" spc="-1" dirty="0">
              <a:latin typeface="Arial"/>
            </a:endParaRPr>
          </a:p>
          <a:p>
            <a:pPr marL="457200" indent="-456840" algn="just">
              <a:lnSpc>
                <a:spcPct val="117000"/>
              </a:lnSpc>
              <a:buClr>
                <a:srgbClr val="FFFFFF"/>
              </a:buClr>
              <a:buFont typeface="StarSymbol"/>
              <a:buChar char="-"/>
            </a:pPr>
            <a:r>
              <a:rPr lang="pl-PL" sz="2800" b="1" strike="noStrike" spc="-1" dirty="0">
                <a:solidFill>
                  <a:srgbClr val="FFFFFF"/>
                </a:solidFill>
                <a:latin typeface="Times New Roman"/>
                <a:ea typeface="Calibri"/>
              </a:rPr>
              <a:t>0,7 mln zł na drogi powiatowe</a:t>
            </a:r>
            <a:endParaRPr lang="pl-PL" sz="2800" b="0" strike="noStrike" spc="-1" dirty="0">
              <a:latin typeface="Arial"/>
            </a:endParaRPr>
          </a:p>
          <a:p>
            <a:pPr algn="just">
              <a:lnSpc>
                <a:spcPct val="117000"/>
              </a:lnSpc>
            </a:pPr>
            <a:endParaRPr lang="pl-PL" sz="2800" b="0" strike="noStrike" spc="-1" dirty="0">
              <a:latin typeface="Arial"/>
            </a:endParaRPr>
          </a:p>
          <a:p>
            <a:pPr algn="just">
              <a:lnSpc>
                <a:spcPct val="117000"/>
              </a:lnSpc>
            </a:pPr>
            <a:r>
              <a:rPr lang="pl-PL" sz="2400" b="1" strike="noStrike" spc="-1" dirty="0">
                <a:solidFill>
                  <a:srgbClr val="FFFFFF"/>
                </a:solidFill>
                <a:latin typeface="Times New Roman"/>
                <a:ea typeface="Calibri"/>
              </a:rPr>
              <a:t>Zrealizowano </a:t>
            </a:r>
            <a:r>
              <a:rPr lang="pl-PL" sz="3200" b="1" spc="-1" dirty="0">
                <a:solidFill>
                  <a:srgbClr val="FFFFFF"/>
                </a:solidFill>
                <a:latin typeface="Times New Roman"/>
                <a:ea typeface="Calibri"/>
              </a:rPr>
              <a:t>5</a:t>
            </a:r>
            <a:r>
              <a:rPr lang="pl-PL" sz="2400" b="1" strike="noStrike" spc="-1" dirty="0">
                <a:solidFill>
                  <a:srgbClr val="FFFFFF"/>
                </a:solidFill>
                <a:latin typeface="Times New Roman"/>
                <a:ea typeface="Calibri"/>
              </a:rPr>
              <a:t> zadań (3,6 km):</a:t>
            </a:r>
            <a:endParaRPr lang="pl-PL" sz="2400" b="0" strike="noStrike" spc="-1" dirty="0">
              <a:latin typeface="Arial"/>
            </a:endParaRPr>
          </a:p>
          <a:p>
            <a:pPr algn="just">
              <a:lnSpc>
                <a:spcPct val="117000"/>
              </a:lnSpc>
            </a:pPr>
            <a:endParaRPr lang="pl-PL" sz="2400" b="0" strike="noStrike" spc="-1" dirty="0">
              <a:latin typeface="Arial"/>
            </a:endParaRPr>
          </a:p>
          <a:p>
            <a:pPr marL="457200" indent="-456840" algn="just">
              <a:lnSpc>
                <a:spcPct val="117000"/>
              </a:lnSpc>
              <a:buClr>
                <a:srgbClr val="FFFFFF"/>
              </a:buClr>
              <a:buFont typeface="StarSymbol"/>
              <a:buChar char="-"/>
            </a:pPr>
            <a:r>
              <a:rPr lang="pl-PL" sz="2800" b="1" strike="noStrike" spc="-1" dirty="0">
                <a:solidFill>
                  <a:srgbClr val="FFFFFF"/>
                </a:solidFill>
                <a:latin typeface="Times New Roman"/>
                <a:ea typeface="Calibri"/>
              </a:rPr>
              <a:t>4 na drogach gminnych  (3,2 km)</a:t>
            </a:r>
            <a:endParaRPr lang="pl-PL" sz="2800" b="0" strike="noStrike" spc="-1" dirty="0">
              <a:latin typeface="Arial"/>
            </a:endParaRPr>
          </a:p>
          <a:p>
            <a:pPr marL="457200" indent="-456840" algn="just">
              <a:lnSpc>
                <a:spcPct val="117000"/>
              </a:lnSpc>
              <a:buClr>
                <a:srgbClr val="FFFFFF"/>
              </a:buClr>
              <a:buFont typeface="StarSymbol"/>
              <a:buChar char="-"/>
            </a:pPr>
            <a:r>
              <a:rPr lang="pl-PL" sz="2800" b="1" strike="noStrike" spc="-1" dirty="0">
                <a:solidFill>
                  <a:srgbClr val="FFFFFF"/>
                </a:solidFill>
                <a:latin typeface="Times New Roman"/>
                <a:ea typeface="Calibri"/>
              </a:rPr>
              <a:t>1 na drodze powiatowej (0,4 km)</a:t>
            </a:r>
            <a:endParaRPr lang="pl-PL" sz="2800" b="0" strike="noStrike" spc="-1" dirty="0">
              <a:latin typeface="Arial"/>
            </a:endParaRPr>
          </a:p>
          <a:p>
            <a:pPr algn="just">
              <a:lnSpc>
                <a:spcPct val="117000"/>
              </a:lnSpc>
            </a:pPr>
            <a:endParaRPr lang="pl-PL" sz="2800" b="0" strike="noStrike" spc="-1" dirty="0">
              <a:latin typeface="Arial"/>
            </a:endParaRPr>
          </a:p>
          <a:p>
            <a:pPr algn="just">
              <a:lnSpc>
                <a:spcPct val="117000"/>
              </a:lnSpc>
            </a:pPr>
            <a:endParaRPr lang="pl-PL" sz="2800" b="0" strike="noStrike" spc="-1" dirty="0">
              <a:latin typeface="Arial"/>
            </a:endParaRPr>
          </a:p>
          <a:p>
            <a:pPr algn="just">
              <a:lnSpc>
                <a:spcPct val="117000"/>
              </a:lnSpc>
            </a:pPr>
            <a:r>
              <a:rPr lang="pl-PL" sz="2800" b="1" strike="noStrike" spc="-1" dirty="0">
                <a:solidFill>
                  <a:srgbClr val="FFFFFF"/>
                </a:solidFill>
                <a:latin typeface="Times New Roman"/>
                <a:ea typeface="Calibri"/>
              </a:rPr>
              <a:t>-   </a:t>
            </a:r>
            <a:endParaRPr lang="pl-PL" sz="2800" b="0" strike="noStrike" spc="-1" dirty="0"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TextShape 1"/>
          <p:cNvSpPr txBox="1"/>
          <p:nvPr/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/>
          <a:p>
            <a:endParaRPr lang="pl-PL" sz="1800" b="0" strike="noStrike" spc="-1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103" name="Symbol zastępczy zawartości 3"/>
          <p:cNvPicPr/>
          <p:nvPr/>
        </p:nvPicPr>
        <p:blipFill>
          <a:blip r:embed="rId2"/>
          <a:stretch/>
        </p:blipFill>
        <p:spPr>
          <a:xfrm>
            <a:off x="73800" y="81720"/>
            <a:ext cx="12007080" cy="6696000"/>
          </a:xfrm>
          <a:prstGeom prst="rect">
            <a:avLst/>
          </a:prstGeom>
          <a:ln>
            <a:noFill/>
          </a:ln>
        </p:spPr>
      </p:pic>
      <p:pic>
        <p:nvPicPr>
          <p:cNvPr id="104" name="Obraz 4"/>
          <p:cNvPicPr/>
          <p:nvPr/>
        </p:nvPicPr>
        <p:blipFill>
          <a:blip r:embed="rId3"/>
          <a:stretch/>
        </p:blipFill>
        <p:spPr>
          <a:xfrm>
            <a:off x="10725840" y="201960"/>
            <a:ext cx="1255680" cy="809280"/>
          </a:xfrm>
          <a:prstGeom prst="rect">
            <a:avLst/>
          </a:prstGeom>
          <a:ln>
            <a:noFill/>
          </a:ln>
        </p:spPr>
      </p:pic>
      <p:sp>
        <p:nvSpPr>
          <p:cNvPr id="105" name="CustomShape 2"/>
          <p:cNvSpPr/>
          <p:nvPr/>
        </p:nvSpPr>
        <p:spPr>
          <a:xfrm>
            <a:off x="4017960" y="2141280"/>
            <a:ext cx="7508880" cy="4611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06" name="CustomShape 3"/>
          <p:cNvSpPr/>
          <p:nvPr/>
        </p:nvSpPr>
        <p:spPr>
          <a:xfrm>
            <a:off x="4091760" y="1122480"/>
            <a:ext cx="7435080" cy="4611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07" name="CustomShape 4"/>
          <p:cNvSpPr/>
          <p:nvPr/>
        </p:nvSpPr>
        <p:spPr>
          <a:xfrm>
            <a:off x="738720" y="498600"/>
            <a:ext cx="10381320" cy="5588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just">
              <a:lnSpc>
                <a:spcPct val="117000"/>
              </a:lnSpc>
            </a:pPr>
            <a:r>
              <a:rPr lang="pl-PL" sz="2400" b="1" strike="noStrike" spc="-1">
                <a:solidFill>
                  <a:srgbClr val="FFFFFF"/>
                </a:solidFill>
                <a:latin typeface="Calibri"/>
                <a:ea typeface="Calibri"/>
              </a:rPr>
              <a:t>Ponadto  od 2021 r. </a:t>
            </a:r>
            <a:r>
              <a:rPr lang="pl-PL" sz="2400" b="1" strike="noStrike" spc="-1" dirty="0">
                <a:solidFill>
                  <a:srgbClr val="FFFFFF"/>
                </a:solidFill>
                <a:latin typeface="Calibri"/>
                <a:ea typeface="Calibri"/>
              </a:rPr>
              <a:t>w ramach Funduszu realizowanyc</a:t>
            </a:r>
            <a:r>
              <a:rPr lang="pl-PL" sz="2400" b="1" spc="-1" dirty="0">
                <a:solidFill>
                  <a:srgbClr val="FFFFFF"/>
                </a:solidFill>
                <a:latin typeface="Calibri"/>
                <a:ea typeface="Calibri"/>
              </a:rPr>
              <a:t>h jest </a:t>
            </a:r>
            <a:r>
              <a:rPr lang="pl-PL" sz="2400" b="1" strike="noStrike" spc="-1" dirty="0">
                <a:solidFill>
                  <a:srgbClr val="FFFFFF"/>
                </a:solidFill>
                <a:latin typeface="Calibri"/>
                <a:ea typeface="Calibri"/>
              </a:rPr>
              <a:t>:</a:t>
            </a:r>
            <a:endParaRPr lang="pl-PL" sz="2400" b="0" strike="noStrike" spc="-1" dirty="0">
              <a:latin typeface="Arial"/>
            </a:endParaRPr>
          </a:p>
          <a:p>
            <a:pPr marL="342900" indent="-342900" algn="just">
              <a:lnSpc>
                <a:spcPct val="117000"/>
              </a:lnSpc>
              <a:buFontTx/>
              <a:buChar char="-"/>
            </a:pPr>
            <a:r>
              <a:rPr lang="pl-PL" sz="2400" b="1" spc="-1" dirty="0">
                <a:solidFill>
                  <a:srgbClr val="FFFFFF"/>
                </a:solidFill>
                <a:latin typeface="Calibri"/>
                <a:ea typeface="Calibri"/>
              </a:rPr>
              <a:t>5 zadań dotyczących przejść dla pieszych na drogach gminnych i powiatowych:</a:t>
            </a:r>
          </a:p>
          <a:p>
            <a:pPr marL="457200" indent="-457200" algn="just">
              <a:lnSpc>
                <a:spcPct val="117000"/>
              </a:lnSpc>
              <a:buFont typeface="Wingdings" panose="05000000000000000000" pitchFamily="2" charset="2"/>
              <a:buChar char="Ø"/>
            </a:pPr>
            <a:r>
              <a:rPr lang="pl-PL" sz="2400" b="1" spc="-1" dirty="0">
                <a:solidFill>
                  <a:srgbClr val="FFFFFF"/>
                </a:solidFill>
                <a:latin typeface="Calibri"/>
              </a:rPr>
              <a:t>3 zadania na drogach powiatowych: powiat pszczyński (dofinansowanie: 118 tys.), powiat żywiecki (dofinansowanie: 172 tys.), Bielsko-Biała (dofinansowanie: 260 tys.);</a:t>
            </a:r>
            <a:endParaRPr lang="pl-PL" sz="2400" spc="-1" dirty="0"/>
          </a:p>
          <a:p>
            <a:pPr marL="342900" indent="-342900" algn="just">
              <a:lnSpc>
                <a:spcPct val="117000"/>
              </a:lnSpc>
              <a:buFont typeface="Wingdings" panose="05000000000000000000" pitchFamily="2" charset="2"/>
              <a:buChar char="Ø"/>
            </a:pPr>
            <a:r>
              <a:rPr lang="pl-PL" sz="2400" b="1" spc="-1" dirty="0">
                <a:solidFill>
                  <a:srgbClr val="FFFFFF"/>
                </a:solidFill>
                <a:latin typeface="Calibri"/>
              </a:rPr>
              <a:t>2 zadania na drogach gminnych: Goleszów (dofinansowanie: 108 tys.), Pszczyna (dofinansowanie: 200 tys.), Bielsko-Biała (dofinansowanie: 260 tys.);</a:t>
            </a:r>
          </a:p>
          <a:p>
            <a:pPr marL="342900" indent="-342900" algn="just">
              <a:lnSpc>
                <a:spcPct val="117000"/>
              </a:lnSpc>
              <a:buFont typeface="Wingdings" panose="05000000000000000000" pitchFamily="2" charset="2"/>
              <a:buChar char="Ø"/>
            </a:pPr>
            <a:endParaRPr lang="pl-PL" sz="2400" spc="-1" dirty="0"/>
          </a:p>
          <a:p>
            <a:pPr marL="285840" indent="-285480" algn="just">
              <a:lnSpc>
                <a:spcPct val="117000"/>
              </a:lnSpc>
              <a:buClr>
                <a:srgbClr val="FFFFFF"/>
              </a:buClr>
              <a:buFont typeface="StarSymbol"/>
              <a:buChar char="-"/>
            </a:pPr>
            <a:r>
              <a:rPr lang="pl-PL" sz="2400" b="1" strike="noStrike" spc="-1" dirty="0">
                <a:solidFill>
                  <a:srgbClr val="FFFFFF"/>
                </a:solidFill>
                <a:latin typeface="Calibri"/>
                <a:ea typeface="Calibri"/>
              </a:rPr>
              <a:t>zadanie mostowe przez powiat bielski: "Rozbiórka tymczasowej przeprawy mostowej i budowa nowego mostu na rzece Soła wraz z przebudową połączenia drogowego z drogą wojewódzką 948 i drogami powiatowymi 4480S i 1456S w miejscowości Porąbka", kwota dofinansowania: 23,2 mln zł.</a:t>
            </a:r>
            <a:endParaRPr lang="pl-PL" sz="2400" b="0" strike="noStrike" spc="-1" dirty="0">
              <a:latin typeface="Arial"/>
            </a:endParaRPr>
          </a:p>
          <a:p>
            <a:pPr algn="just">
              <a:lnSpc>
                <a:spcPct val="117000"/>
              </a:lnSpc>
            </a:pPr>
            <a:r>
              <a:rPr lang="pl-PL" sz="2400" b="1" strike="noStrike" spc="-1" dirty="0">
                <a:solidFill>
                  <a:srgbClr val="FFFFFF"/>
                </a:solidFill>
                <a:latin typeface="Times New Roman"/>
                <a:ea typeface="Calibri"/>
              </a:rPr>
              <a:t> </a:t>
            </a:r>
            <a:endParaRPr lang="pl-PL" sz="2400" b="0" strike="noStrike" spc="-1" dirty="0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311084644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TextShape 1"/>
          <p:cNvSpPr txBox="1"/>
          <p:nvPr/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/>
          <a:p>
            <a:endParaRPr lang="pl-PL" sz="1800" b="0" strike="noStrike" spc="-1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97" name="Symbol zastępczy zawartości 3"/>
          <p:cNvPicPr/>
          <p:nvPr/>
        </p:nvPicPr>
        <p:blipFill>
          <a:blip r:embed="rId2"/>
          <a:stretch/>
        </p:blipFill>
        <p:spPr>
          <a:xfrm>
            <a:off x="92520" y="91080"/>
            <a:ext cx="12007080" cy="6696000"/>
          </a:xfrm>
          <a:prstGeom prst="rect">
            <a:avLst/>
          </a:prstGeom>
          <a:ln>
            <a:noFill/>
          </a:ln>
        </p:spPr>
      </p:pic>
      <p:pic>
        <p:nvPicPr>
          <p:cNvPr id="98" name="Obraz 4"/>
          <p:cNvPicPr/>
          <p:nvPr/>
        </p:nvPicPr>
        <p:blipFill>
          <a:blip r:embed="rId3"/>
          <a:stretch/>
        </p:blipFill>
        <p:spPr>
          <a:xfrm>
            <a:off x="10725840" y="201960"/>
            <a:ext cx="1255680" cy="809280"/>
          </a:xfrm>
          <a:prstGeom prst="rect">
            <a:avLst/>
          </a:prstGeom>
          <a:ln>
            <a:noFill/>
          </a:ln>
        </p:spPr>
      </p:pic>
      <p:sp>
        <p:nvSpPr>
          <p:cNvPr id="99" name="CustomShape 2"/>
          <p:cNvSpPr/>
          <p:nvPr/>
        </p:nvSpPr>
        <p:spPr>
          <a:xfrm>
            <a:off x="4017960" y="2141280"/>
            <a:ext cx="7508880" cy="4611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00" name="CustomShape 3"/>
          <p:cNvSpPr/>
          <p:nvPr/>
        </p:nvSpPr>
        <p:spPr>
          <a:xfrm>
            <a:off x="4091760" y="1122480"/>
            <a:ext cx="7435080" cy="4611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01" name="CustomShape 4"/>
          <p:cNvSpPr/>
          <p:nvPr/>
        </p:nvSpPr>
        <p:spPr>
          <a:xfrm>
            <a:off x="3232800" y="951840"/>
            <a:ext cx="8543160" cy="65862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just">
              <a:lnSpc>
                <a:spcPct val="117000"/>
              </a:lnSpc>
            </a:pPr>
            <a:endParaRPr lang="pl-PL" sz="2800" b="0" strike="noStrike" spc="-1" dirty="0">
              <a:latin typeface="Arial"/>
            </a:endParaRPr>
          </a:p>
          <a:p>
            <a:pPr algn="just">
              <a:lnSpc>
                <a:spcPct val="117000"/>
              </a:lnSpc>
            </a:pPr>
            <a:r>
              <a:rPr lang="pl-PL" sz="2800" b="1" strike="noStrike" spc="-1" dirty="0">
                <a:solidFill>
                  <a:srgbClr val="FFFFFF"/>
                </a:solidFill>
                <a:latin typeface="Times New Roman"/>
                <a:ea typeface="Calibri"/>
              </a:rPr>
              <a:t>   </a:t>
            </a:r>
            <a:endParaRPr lang="pl-PL" sz="2800" b="0" strike="noStrike" spc="-1" dirty="0">
              <a:latin typeface="Arial"/>
            </a:endParaRPr>
          </a:p>
        </p:txBody>
      </p:sp>
      <p:sp>
        <p:nvSpPr>
          <p:cNvPr id="2" name="pole tekstowe 1"/>
          <p:cNvSpPr txBox="1"/>
          <p:nvPr/>
        </p:nvSpPr>
        <p:spPr>
          <a:xfrm>
            <a:off x="5181599" y="3228522"/>
            <a:ext cx="481780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3200" dirty="0">
                <a:solidFill>
                  <a:schemeClr val="bg1"/>
                </a:solidFill>
                <a:latin typeface="Arial Black" panose="020B0A04020102020204" pitchFamily="34" charset="0"/>
              </a:rPr>
              <a:t>Dziękuję za uwagę</a:t>
            </a:r>
          </a:p>
        </p:txBody>
      </p:sp>
    </p:spTree>
    <p:extLst>
      <p:ext uri="{BB962C8B-B14F-4D97-AF65-F5344CB8AC3E}">
        <p14:creationId xmlns:p14="http://schemas.microsoft.com/office/powerpoint/2010/main" val="2390904330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0000"/>
      </a:dk2>
      <a:lt2>
        <a:srgbClr val="000000"/>
      </a:lt2>
      <a:accent1>
        <a:srgbClr val="000000"/>
      </a:accent1>
      <a:accent2>
        <a:srgbClr val="000000"/>
      </a:accent2>
      <a:accent3>
        <a:srgbClr val="000000"/>
      </a:accent3>
      <a:accent4>
        <a:srgbClr val="000000"/>
      </a:accent4>
      <a:accent5>
        <a:srgbClr val="000000"/>
      </a:accent5>
      <a:accent6>
        <a:srgbClr val="000000"/>
      </a:accent6>
      <a:hlink>
        <a:srgbClr val="000000"/>
      </a:hlink>
      <a:folHlink>
        <a:srgbClr val="00000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339</TotalTime>
  <Words>743</Words>
  <Application>Microsoft Office PowerPoint</Application>
  <PresentationFormat>Panoramiczny</PresentationFormat>
  <Paragraphs>140</Paragraphs>
  <Slides>15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9</vt:i4>
      </vt:variant>
      <vt:variant>
        <vt:lpstr>Motyw</vt:lpstr>
      </vt:variant>
      <vt:variant>
        <vt:i4>2</vt:i4>
      </vt:variant>
      <vt:variant>
        <vt:lpstr>Tytuły slajdów</vt:lpstr>
      </vt:variant>
      <vt:variant>
        <vt:i4>15</vt:i4>
      </vt:variant>
    </vt:vector>
  </HeadingPairs>
  <TitlesOfParts>
    <vt:vector size="26" baseType="lpstr">
      <vt:lpstr>Arial</vt:lpstr>
      <vt:lpstr>Arial Black</vt:lpstr>
      <vt:lpstr>Calibri</vt:lpstr>
      <vt:lpstr>Calibri Light</vt:lpstr>
      <vt:lpstr>DejaVu Sans</vt:lpstr>
      <vt:lpstr>StarSymbol</vt:lpstr>
      <vt:lpstr>Symbol</vt:lpstr>
      <vt:lpstr>Times New Roman</vt:lpstr>
      <vt:lpstr>Wingdings</vt:lpstr>
      <vt:lpstr>Office Theme</vt:lpstr>
      <vt:lpstr>Office Theme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subject/>
  <dc:creator>Alina Kucharzewska</dc:creator>
  <dc:description/>
  <cp:lastModifiedBy>Krystian Sieja</cp:lastModifiedBy>
  <cp:revision>52</cp:revision>
  <cp:lastPrinted>2022-02-16T15:36:24Z</cp:lastPrinted>
  <dcterms:created xsi:type="dcterms:W3CDTF">2022-02-16T14:44:26Z</dcterms:created>
  <dcterms:modified xsi:type="dcterms:W3CDTF">2022-02-18T09:52:19Z</dcterms:modified>
  <dc:language>pl-PL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16.0000</vt:lpwstr>
  </property>
  <property fmtid="{D5CDD505-2E9C-101B-9397-08002B2CF9AE}" pid="3" name="HiddenSlides">
    <vt:i4>0</vt:i4>
  </property>
  <property fmtid="{D5CDD505-2E9C-101B-9397-08002B2CF9AE}" pid="4" name="HyperlinksChanged">
    <vt:bool>false</vt:bool>
  </property>
  <property fmtid="{D5CDD505-2E9C-101B-9397-08002B2CF9AE}" pid="5" name="LinksUpToDate">
    <vt:bool>false</vt:bool>
  </property>
  <property fmtid="{D5CDD505-2E9C-101B-9397-08002B2CF9AE}" pid="6" name="MMClips">
    <vt:i4>0</vt:i4>
  </property>
  <property fmtid="{D5CDD505-2E9C-101B-9397-08002B2CF9AE}" pid="7" name="Notes">
    <vt:i4>0</vt:i4>
  </property>
  <property fmtid="{D5CDD505-2E9C-101B-9397-08002B2CF9AE}" pid="8" name="PresentationFormat">
    <vt:lpwstr>Panoramiczny</vt:lpwstr>
  </property>
  <property fmtid="{D5CDD505-2E9C-101B-9397-08002B2CF9AE}" pid="9" name="ScaleCrop">
    <vt:bool>false</vt:bool>
  </property>
  <property fmtid="{D5CDD505-2E9C-101B-9397-08002B2CF9AE}" pid="10" name="ShareDoc">
    <vt:bool>false</vt:bool>
  </property>
  <property fmtid="{D5CDD505-2E9C-101B-9397-08002B2CF9AE}" pid="11" name="Slides">
    <vt:i4>6</vt:i4>
  </property>
</Properties>
</file>