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8" r:id="rId3"/>
    <p:sldId id="287" r:id="rId4"/>
    <p:sldId id="288" r:id="rId5"/>
    <p:sldId id="289" r:id="rId6"/>
    <p:sldId id="290" r:id="rId7"/>
    <p:sldId id="259" r:id="rId8"/>
    <p:sldId id="333" r:id="rId9"/>
    <p:sldId id="291" r:id="rId10"/>
    <p:sldId id="292" r:id="rId11"/>
    <p:sldId id="263" r:id="rId12"/>
    <p:sldId id="270" r:id="rId13"/>
    <p:sldId id="329" r:id="rId14"/>
    <p:sldId id="330" r:id="rId15"/>
    <p:sldId id="331" r:id="rId16"/>
    <p:sldId id="328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8D1EC9-729E-4200-B978-356644FD5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2F3C17E-73E3-4EAF-9605-F19115B9C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7824242-2A9A-468D-902E-AB718C23F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B28674B-48FE-41C5-A481-F795A9AD9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38F18D2-8F09-4FF5-8670-6CC3A8C2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7954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B21326-880D-4E94-BDE6-21757226E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F96230-D845-4C80-A97F-40C67654B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3A9D92E-355B-4B14-9B12-6514253C1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2BEEF64-D647-49D3-9284-975095CC3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C70CF6A-630C-448E-885D-55D4F3E4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4585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5BE97A-B82E-4C5A-B76B-F01289DCB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B2B6C9A-EB66-49D4-8B45-2B5B8D57F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4DD54C0-C8FF-4E2D-A7EA-CE5759F78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5473873-222E-431A-9B84-4E520BD7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FB1E01E-D289-4322-AE3B-8F65CED2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4084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055FCD-F41B-431B-8844-72389449A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F33313-4BFA-4F9B-8381-2C49E46BD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ECB26E-7C01-49DD-B9FD-C409C07A2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FE32C36-B521-4EA9-AB4F-0EE686756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4E39CB2-E4B0-4EDB-A23F-DBEC10B2E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21CE2B-554B-4013-AD81-409A9C43E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09460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6CEC7B-FBDD-477E-9E3A-87231A4D4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2784152-0127-48CE-8481-EAE259331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07C0433-42AA-48A0-83C9-E23D80E20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6658579-6AF8-49FA-9614-A5C4BE466B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8F66D8A-4ADC-4B94-AB7A-156DEECB92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1AB71A2-374C-40F4-A76B-786A0187F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5DE47C5-A15C-4CD2-833C-596AFFF92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0CE2583-38CD-4C8D-B7A3-0D9BE0008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8914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0756E1-015E-49C5-A05E-B234F82A5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92D4D28-C12B-4C1C-924F-376C3B500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7DA0B0B-EF62-4C9A-92E6-69E23702A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8C9E30D-82B1-490F-AF28-0B0650044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0574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B10D19E-B431-4A5A-A8D1-0FA7FD7F1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FACB904-93AD-423E-B381-068CBFAA3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8926ABD-C766-4EF2-894A-BBF30B428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566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AA6746-9D78-410C-8639-85712B47A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AA82CC-BE25-4FCC-828A-3F451267B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B3D578-37BF-48C8-9C7D-265F6AAE1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4189D72-044A-47BC-8499-9B7DEFDD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0FE9065-EB26-4FF2-8539-B0BDECC58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AC7E3B5-8C2F-4C97-A0AA-318E29754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36784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EA8158-1448-4CE2-A5F1-3BC9DE64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CA2E4D7-109F-4560-BD08-43DDE33D5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F3F153-7379-427D-8750-67E2A2B8C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197E6B7-8DAB-499E-A4F7-5735B2152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51A3AC7-103D-4906-9A06-BB205E186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7EB3E43-B1D9-41E7-B601-D6808599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4144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F659D6-12A9-41F3-87C9-28F051509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1694674-80E4-4259-824D-C155066712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E14176D-5D49-4FDE-9D86-BD33EABA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6DE3624-9BAE-4E18-8D77-E746CCC76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358D1F4-610A-457B-A8D1-797B3BC6B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803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D75B682A-7B36-4F04-9021-5E4B29A4E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37CC6E9-02D9-4C33-99A3-EE00AA832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C8E35C0-5380-4D21-A517-0192F0463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5C8A392-CD7C-44AA-B7F8-9ECF3D4CA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5C8A8AA-FE2E-494B-9A8D-17DED9AC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6122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8BF56-1055-448A-A4CE-E2299F656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916C5FF-3161-45E7-AC46-860B2B4F2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AF9DA10-3D84-4046-B83B-908C58BE1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F2BC4-E8E4-4D13-8CA5-A1B4BFE43811}" type="datetimeFigureOut">
              <a:rPr lang="pl-PL" smtClean="0"/>
              <a:t>21.02.2022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5D08AF6-6187-4776-88BD-80E161B58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01AEDE0-BF3D-41BB-87FD-9E9CADD9F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E9AD3-CCDF-47E9-9158-732E45371E1A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84057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MIASTO BIELSKO-BIAŁA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otrzymało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298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2,69 mln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9808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Rozbudowa ul. Łowieckiej w Bielsku-Białej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2162329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POWIAT BIELSKI</a:t>
            </a:r>
          </a:p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70281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626354" y="4029065"/>
            <a:ext cx="4005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4,37 mln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4913922"/>
            <a:ext cx="103266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  <a:latin typeface="+mj-lt"/>
              </a:rPr>
              <a:t>Przebudowa drogi powiatowej 4424 S na długości 3459 mb w miejscowości Rudzica - Międzyrzecze Dolne - Międzyrzecze Górne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  <a:latin typeface="+mj-lt"/>
              </a:rPr>
              <a:t>Przebudowa ciągu dróg powiatowych 4489 S oraz 4488 S na długości 2415 mb w Dankowicach i Starej Wsi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  <a:latin typeface="+mj-lt"/>
              </a:rPr>
              <a:t>Przebudowa drogi powiatowej nr 4441S Czechowice-Dziedzice-Kaniów, na długości 492 mb w Czechowicach Dziedzicach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9BD04B5-CDE0-454C-9A64-F9640AAE9D28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3 zadania</a:t>
            </a:r>
          </a:p>
        </p:txBody>
      </p:sp>
    </p:spTree>
    <p:extLst>
      <p:ext uri="{BB962C8B-B14F-4D97-AF65-F5344CB8AC3E}">
        <p14:creationId xmlns:p14="http://schemas.microsoft.com/office/powerpoint/2010/main" val="365323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BESTWINA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397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1,5 mln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9808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Przebudowa ul. Sportowej w Bestwince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4115052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PORĄBKA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397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358,8 tys.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9808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Przebudowa drogi gminnej publicznej nr 594 273 S </a:t>
            </a:r>
            <a:br>
              <a:rPr lang="pl-PL" sz="3200" b="1" dirty="0">
                <a:solidFill>
                  <a:schemeClr val="bg1"/>
                </a:solidFill>
                <a:latin typeface="+mj-lt"/>
              </a:rPr>
            </a:br>
            <a:r>
              <a:rPr lang="pl-PL" sz="3200" b="1" dirty="0">
                <a:solidFill>
                  <a:schemeClr val="bg1"/>
                </a:solidFill>
                <a:latin typeface="+mj-lt"/>
              </a:rPr>
              <a:t>ul. Szkolna w Bujakowie wraz z budową chodnika </a:t>
            </a:r>
            <a:br>
              <a:rPr lang="pl-PL" sz="3200" b="1" dirty="0">
                <a:solidFill>
                  <a:schemeClr val="bg1"/>
                </a:solidFill>
                <a:latin typeface="+mj-lt"/>
              </a:rPr>
            </a:br>
            <a:r>
              <a:rPr lang="pl-PL" sz="3200" b="1" dirty="0">
                <a:solidFill>
                  <a:schemeClr val="bg1"/>
                </a:solidFill>
                <a:latin typeface="+mj-lt"/>
              </a:rPr>
              <a:t>dla pieszych - etap 2 w km od 0+241 do km 0+663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399931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WILAMOWICE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397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2,84 mln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9808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Przebudowa drogi gminnej ul. Pięknej </a:t>
            </a:r>
            <a:br>
              <a:rPr lang="pl-PL" sz="3200" b="1" dirty="0">
                <a:solidFill>
                  <a:schemeClr val="bg1"/>
                </a:solidFill>
                <a:latin typeface="+mj-lt"/>
              </a:rPr>
            </a:br>
            <a:r>
              <a:rPr lang="pl-PL" sz="3200" b="1" dirty="0">
                <a:solidFill>
                  <a:schemeClr val="bg1"/>
                </a:solidFill>
                <a:latin typeface="+mj-lt"/>
              </a:rPr>
              <a:t>w Pisarzowicach i Hecznarowicach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Przebudowa Alei Młyńskiej w Dankowicach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2 zadania</a:t>
            </a:r>
          </a:p>
        </p:txBody>
      </p:sp>
    </p:spTree>
    <p:extLst>
      <p:ext uri="{BB962C8B-B14F-4D97-AF65-F5344CB8AC3E}">
        <p14:creationId xmlns:p14="http://schemas.microsoft.com/office/powerpoint/2010/main" val="662967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WILKOWICE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397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668,3 tys.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9808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Przebudowa dróg gminnych Wiśniowej i Ornej w Bystrej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3752696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POWIAT CIESZYŃSKI</a:t>
            </a:r>
          </a:p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70281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298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3,77 mln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37061"/>
            <a:ext cx="98089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Rozbudowa drogi powiatowej nr 2602S Brenna - Skoczów, ul. Breńska w Górkach Małych wraz z odcinkowym remontem na dowiązaniu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146530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24874" y="1825625"/>
            <a:ext cx="10928926" cy="435133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1800"/>
              </a:spcBef>
              <a:buNone/>
            </a:pPr>
            <a:r>
              <a:rPr lang="pl-PL" sz="66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0300" b="1" dirty="0" smtClean="0">
                <a:solidFill>
                  <a:schemeClr val="bg1"/>
                </a:solidFill>
                <a:latin typeface="+mj-lt"/>
              </a:rPr>
              <a:t>GMINA GOLESZÓW w 2022 r.</a:t>
            </a:r>
          </a:p>
          <a:p>
            <a:pPr marL="0" indent="0" algn="ctr">
              <a:lnSpc>
                <a:spcPct val="120000"/>
              </a:lnSpc>
              <a:spcBef>
                <a:spcPts val="1800"/>
              </a:spcBef>
              <a:buNone/>
            </a:pPr>
            <a:r>
              <a:rPr lang="pl-PL" sz="5700" b="1" dirty="0" smtClean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pPr marL="0" indent="0" algn="ctr">
              <a:lnSpc>
                <a:spcPct val="120000"/>
              </a:lnSpc>
              <a:spcBef>
                <a:spcPts val="1800"/>
              </a:spcBef>
              <a:buNone/>
            </a:pPr>
            <a:r>
              <a:rPr lang="pl-PL" sz="9400" b="1" dirty="0" smtClean="0">
                <a:solidFill>
                  <a:schemeClr val="bg1"/>
                </a:solidFill>
                <a:latin typeface="+mj-lt"/>
              </a:rPr>
              <a:t>1,5 mln zł    </a:t>
            </a:r>
            <a:endParaRPr lang="pl-PL" sz="9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361071" y="5275606"/>
            <a:ext cx="98089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dirty="0">
                <a:solidFill>
                  <a:schemeClr val="bg1"/>
                </a:solidFill>
              </a:rPr>
              <a:t>Rozbudowa ul. </a:t>
            </a:r>
            <a:r>
              <a:rPr lang="pl-PL" sz="3200" dirty="0" err="1">
                <a:solidFill>
                  <a:schemeClr val="bg1"/>
                </a:solidFill>
              </a:rPr>
              <a:t>Kojkowickiej</a:t>
            </a:r>
            <a:r>
              <a:rPr lang="pl-PL" sz="3200" dirty="0">
                <a:solidFill>
                  <a:schemeClr val="bg1"/>
                </a:solidFill>
              </a:rPr>
              <a:t> w Puńcowie na odcinku 1,7 km wraz z przebudową mostu</a:t>
            </a:r>
            <a:endParaRPr lang="pl-PL" sz="32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6889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SKOCZÓW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397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1,27 mln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9808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Przebudowa ulic Podkępie i Łęgowej w Skoczowie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1554505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STRUMIEŃ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397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425,5 tys.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98089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Przebudowa drogi gminnej nr 611114S </a:t>
            </a:r>
            <a:br>
              <a:rPr lang="pl-PL" sz="3200" b="1" dirty="0">
                <a:solidFill>
                  <a:schemeClr val="bg1"/>
                </a:solidFill>
                <a:latin typeface="+mj-lt"/>
              </a:rPr>
            </a:br>
            <a:r>
              <a:rPr lang="pl-PL" sz="3200" b="1" dirty="0">
                <a:solidFill>
                  <a:schemeClr val="bg1"/>
                </a:solidFill>
                <a:latin typeface="+mj-lt"/>
              </a:rPr>
              <a:t>ulicy Spokojnej w Drogomyślu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3656338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POWIAT PSZCZYŃSKI</a:t>
            </a:r>
          </a:p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70281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626354" y="4029065"/>
            <a:ext cx="4005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1,56 mln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079667"/>
            <a:ext cx="103266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  <a:latin typeface="+mj-lt"/>
              </a:rPr>
              <a:t>Przebudowa dróg powiatowych 4149S tj. ul. Szkolnej w Porębie</a:t>
            </a:r>
            <a:br>
              <a:rPr lang="pl-PL" sz="2000" b="1" dirty="0">
                <a:solidFill>
                  <a:schemeClr val="bg1"/>
                </a:solidFill>
                <a:latin typeface="+mj-lt"/>
              </a:rPr>
            </a:br>
            <a:r>
              <a:rPr lang="pl-PL" sz="2000" b="1" dirty="0">
                <a:solidFill>
                  <a:schemeClr val="bg1"/>
                </a:solidFill>
                <a:latin typeface="+mj-lt"/>
              </a:rPr>
              <a:t> i ul. Porębskiej w Radostowicach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  <a:latin typeface="+mj-lt"/>
              </a:rPr>
              <a:t>Przebudowa drogi powiatowej nr 4103S tj. ul. Pawiej w Wiśle Małej</a:t>
            </a:r>
            <a:br>
              <a:rPr lang="pl-PL" sz="2000" b="1" dirty="0">
                <a:solidFill>
                  <a:schemeClr val="bg1"/>
                </a:solidFill>
                <a:latin typeface="+mj-lt"/>
              </a:rPr>
            </a:br>
            <a:r>
              <a:rPr lang="pl-PL" sz="2000" b="1" dirty="0">
                <a:solidFill>
                  <a:schemeClr val="bg1"/>
                </a:solidFill>
                <a:latin typeface="+mj-lt"/>
              </a:rPr>
              <a:t>i ul. Jedności w Studzionce - etap II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bg1"/>
                </a:solidFill>
                <a:latin typeface="+mj-lt"/>
              </a:rPr>
              <a:t>Przebudowa drogi powiatowej nr 4156S tj. ul. Piaskowej w Suszcu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9BD04B5-CDE0-454C-9A64-F9640AAE9D28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3 zadania</a:t>
            </a:r>
          </a:p>
        </p:txBody>
      </p:sp>
    </p:spTree>
    <p:extLst>
      <p:ext uri="{BB962C8B-B14F-4D97-AF65-F5344CB8AC3E}">
        <p14:creationId xmlns:p14="http://schemas.microsoft.com/office/powerpoint/2010/main" val="1779595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POWIAT ŻYWIECKI </a:t>
            </a:r>
            <a:r>
              <a:rPr lang="pl-PL" dirty="0"/>
              <a:t>Ż</a:t>
            </a:r>
            <a:r>
              <a:rPr lang="pl-PL" sz="7200" b="1" dirty="0">
                <a:solidFill>
                  <a:schemeClr val="bg1"/>
                </a:solidFill>
                <a:latin typeface="+mj-lt"/>
              </a:rPr>
              <a:t/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70281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298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1,94 mln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98089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800" b="1" dirty="0">
                <a:solidFill>
                  <a:schemeClr val="bg1"/>
                </a:solidFill>
                <a:latin typeface="+mj-lt"/>
              </a:rPr>
              <a:t>Przebudowa drogi wraz z budową chodnika dla pieszych w ciągu drogi powiatowej 1415 S Pewel Mała-Pewel Ślemieńska-Ślemień na odcinku w km 0+600 do km 1+600 w miejscowości Pewel Mała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417168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LIPOWA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2396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502,7 tys.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1032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Remont drogi gminnej nr 640 008S w miejscowości Lipowa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3945557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ŁĘKAWICA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2396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123,6 tys.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1032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Remont drogi gminnej nr 698001 S ul. Za Wodą w Łękawicy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3411200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WĘGIERSKA GÓRKA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2396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4,73 mln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10326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Przebudowa układu drogowego wraz z obiektem mostowym 596084S w Ciścu poprawiającego skomunikowanie</a:t>
            </a:r>
            <a:br>
              <a:rPr lang="pl-PL" sz="3200" b="1" dirty="0">
                <a:solidFill>
                  <a:schemeClr val="bg1"/>
                </a:solidFill>
                <a:latin typeface="+mj-lt"/>
              </a:rPr>
            </a:br>
            <a:r>
              <a:rPr lang="pl-PL" sz="3200" b="1" dirty="0">
                <a:solidFill>
                  <a:schemeClr val="bg1"/>
                </a:solidFill>
                <a:latin typeface="+mj-lt"/>
              </a:rPr>
              <a:t>dróg krajowych i powiatowych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1721679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3B339F01-903D-4E26-BF1C-F0DBEDC3A5F8}"/>
              </a:ext>
            </a:extLst>
          </p:cNvPr>
          <p:cNvSpPr txBox="1"/>
          <p:nvPr/>
        </p:nvSpPr>
        <p:spPr>
          <a:xfrm>
            <a:off x="1024128" y="1824301"/>
            <a:ext cx="10631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+mj-lt"/>
              </a:rPr>
              <a:t>GMINA ŻYWIEC</a:t>
            </a:r>
            <a:br>
              <a:rPr lang="pl-PL" sz="7200" b="1" dirty="0">
                <a:solidFill>
                  <a:schemeClr val="bg1"/>
                </a:solidFill>
                <a:latin typeface="+mj-lt"/>
              </a:rPr>
            </a:br>
            <a:r>
              <a:rPr lang="pl-PL" sz="7200" b="1" dirty="0">
                <a:solidFill>
                  <a:schemeClr val="bg1"/>
                </a:solidFill>
                <a:latin typeface="+mj-lt"/>
              </a:rPr>
              <a:t>w 2022 r. 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BF5F77B-4E10-452B-BECD-8F7DC98D44A6}"/>
              </a:ext>
            </a:extLst>
          </p:cNvPr>
          <p:cNvSpPr txBox="1"/>
          <p:nvPr/>
        </p:nvSpPr>
        <p:spPr>
          <a:xfrm>
            <a:off x="1519936" y="4252203"/>
            <a:ext cx="25087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otrzymała</a:t>
            </a:r>
          </a:p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3E7F184-A4E3-4696-8470-1A3462BA9052}"/>
              </a:ext>
            </a:extLst>
          </p:cNvPr>
          <p:cNvSpPr txBox="1"/>
          <p:nvPr/>
        </p:nvSpPr>
        <p:spPr>
          <a:xfrm>
            <a:off x="3563229" y="4029065"/>
            <a:ext cx="42396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600" b="1" dirty="0">
                <a:solidFill>
                  <a:schemeClr val="bg1"/>
                </a:solidFill>
                <a:latin typeface="+mj-lt"/>
              </a:rPr>
              <a:t>365 tys. zł 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47ECC7-96AD-44EA-89AE-F56525EE65D6}"/>
              </a:ext>
            </a:extLst>
          </p:cNvPr>
          <p:cNvSpPr txBox="1"/>
          <p:nvPr/>
        </p:nvSpPr>
        <p:spPr>
          <a:xfrm>
            <a:off x="1702816" y="5156611"/>
            <a:ext cx="10326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3200" b="1" dirty="0">
                <a:solidFill>
                  <a:schemeClr val="bg1"/>
                </a:solidFill>
                <a:latin typeface="+mj-lt"/>
              </a:rPr>
              <a:t>Remont ul. Na Oklu w Żywcu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00160C2-548A-4B45-B32C-55657B1E98B0}"/>
              </a:ext>
            </a:extLst>
          </p:cNvPr>
          <p:cNvSpPr txBox="1"/>
          <p:nvPr/>
        </p:nvSpPr>
        <p:spPr>
          <a:xfrm>
            <a:off x="7631626" y="4252203"/>
            <a:ext cx="4397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+mj-lt"/>
              </a:rPr>
              <a:t> na zadanie</a:t>
            </a:r>
          </a:p>
        </p:txBody>
      </p:sp>
    </p:spTree>
    <p:extLst>
      <p:ext uri="{BB962C8B-B14F-4D97-AF65-F5344CB8AC3E}">
        <p14:creationId xmlns:p14="http://schemas.microsoft.com/office/powerpoint/2010/main" val="172613706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395</Words>
  <Application>Microsoft Office PowerPoint</Application>
  <PresentationFormat>Panoramiczny</PresentationFormat>
  <Paragraphs>102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Gabriel Szwedowski</dc:creator>
  <cp:lastModifiedBy>Krystian Sieja</cp:lastModifiedBy>
  <cp:revision>20</cp:revision>
  <dcterms:created xsi:type="dcterms:W3CDTF">2022-02-16T20:37:22Z</dcterms:created>
  <dcterms:modified xsi:type="dcterms:W3CDTF">2022-02-21T08:44:09Z</dcterms:modified>
</cp:coreProperties>
</file>