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m4a" ContentType="audio/mp4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</p:sldMasterIdLst>
  <p:notesMasterIdLst>
    <p:notesMasterId r:id="rId19"/>
  </p:notesMasterIdLst>
  <p:sldIdLst>
    <p:sldId id="256" r:id="rId3"/>
    <p:sldId id="258" r:id="rId4"/>
    <p:sldId id="259" r:id="rId5"/>
    <p:sldId id="260" r:id="rId6"/>
    <p:sldId id="261" r:id="rId7"/>
    <p:sldId id="262" r:id="rId8"/>
    <p:sldId id="264" r:id="rId9"/>
    <p:sldId id="276" r:id="rId10"/>
    <p:sldId id="265" r:id="rId11"/>
    <p:sldId id="274" r:id="rId12"/>
    <p:sldId id="275" r:id="rId13"/>
    <p:sldId id="268" r:id="rId14"/>
    <p:sldId id="269" r:id="rId15"/>
    <p:sldId id="270" r:id="rId16"/>
    <p:sldId id="272" r:id="rId17"/>
    <p:sldId id="273" r:id="rId18"/>
  </p:sldIdLst>
  <p:sldSz cx="9144000" cy="6858000" type="screen4x3"/>
  <p:notesSz cx="6742113" cy="987266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+mn-ea"/>
        <a:cs typeface="Arial Unicode M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65">
          <p15:clr>
            <a:srgbClr val="A4A3A4"/>
          </p15:clr>
        </p15:guide>
        <p15:guide id="2" pos="2183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404" autoAdjust="0"/>
  </p:normalViewPr>
  <p:slideViewPr>
    <p:cSldViewPr>
      <p:cViewPr varScale="1">
        <p:scale>
          <a:sx n="115" d="100"/>
          <a:sy n="115" d="100"/>
        </p:scale>
        <p:origin x="1494" y="13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65"/>
        <p:guide pos="218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7097BFF6-4821-4211-A58E-43644D2EEA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742113" cy="9872663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1138" tIns="45569" rIns="91138" bIns="45569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7A3D855F-8DBC-419E-A77C-5CA12BAF2E9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4285913" y="-11736388"/>
            <a:ext cx="16646526" cy="124841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537219E-0015-436F-9E2E-50F02B1C3A55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673100" y="4689475"/>
            <a:ext cx="5389563" cy="443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pl-PL" altLang="pl-PL" noProof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E4F168DB-80CF-41CF-80B9-9B5A44D0CC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3" name="Rectangle 2">
            <a:extLst>
              <a:ext uri="{FF2B5EF4-FFF2-40B4-BE49-F238E27FC236}">
                <a16:creationId xmlns:a16="http://schemas.microsoft.com/office/drawing/2014/main" id="{42B400D7-8FE4-4ECA-93A5-F8D708FD42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8AFE8CE9-5CC8-4124-86D8-49070B7DF4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2BA7B0EA-86A5-41F4-8209-154965A1CC9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>
            <a:extLst>
              <a:ext uri="{FF2B5EF4-FFF2-40B4-BE49-F238E27FC236}">
                <a16:creationId xmlns:a16="http://schemas.microsoft.com/office/drawing/2014/main" id="{D68A9F19-E741-4E54-9EAD-C3FF84DB79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8996D38A-A42F-4FDF-8F01-B7E362B2BD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FEA79C39-582F-4E8F-AA91-BBEEB86A7A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28FC0621-B2CE-4991-BF85-1573A67E28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E60ACBC6-6F75-4648-8629-0FDB98B5120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14E3C691-F6F4-4A87-B645-D1952712C3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66C6625C-F209-4174-BFBE-FBA4C74552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3D411138-F226-45F8-AE99-75280C012B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">
            <a:extLst>
              <a:ext uri="{FF2B5EF4-FFF2-40B4-BE49-F238E27FC236}">
                <a16:creationId xmlns:a16="http://schemas.microsoft.com/office/drawing/2014/main" id="{21AD2BDB-4988-4EE3-9524-88CA2C2C0C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0C9EE84E-268F-4E2A-A81C-607E9C4795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>
            <a:extLst>
              <a:ext uri="{FF2B5EF4-FFF2-40B4-BE49-F238E27FC236}">
                <a16:creationId xmlns:a16="http://schemas.microsoft.com/office/drawing/2014/main" id="{61D4B196-A2ED-47B8-8E63-443F275E5A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DB166345-ACE7-4D15-BAD4-4BBE737AF16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>
            <a:extLst>
              <a:ext uri="{FF2B5EF4-FFF2-40B4-BE49-F238E27FC236}">
                <a16:creationId xmlns:a16="http://schemas.microsoft.com/office/drawing/2014/main" id="{0090E3ED-AED4-4483-B28A-12A36AC470E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171EB061-FC68-457F-A67A-CDB997D57F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ymbol zastępczy obrazu slajdu 1">
            <a:extLst>
              <a:ext uri="{FF2B5EF4-FFF2-40B4-BE49-F238E27FC236}">
                <a16:creationId xmlns:a16="http://schemas.microsoft.com/office/drawing/2014/main" id="{1CCF2E54-7142-491C-A279-F5FF286AF1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3555" name="Symbol zastępczy notatek 2">
            <a:extLst>
              <a:ext uri="{FF2B5EF4-FFF2-40B4-BE49-F238E27FC236}">
                <a16:creationId xmlns:a16="http://schemas.microsoft.com/office/drawing/2014/main" id="{51A4399D-70DE-41F7-AFF7-FF28FE90B2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ymbol zastępczy obrazu slajdu 1">
            <a:extLst>
              <a:ext uri="{FF2B5EF4-FFF2-40B4-BE49-F238E27FC236}">
                <a16:creationId xmlns:a16="http://schemas.microsoft.com/office/drawing/2014/main" id="{8A392A66-969F-4FE7-B76C-5BAD37C4E0A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5603" name="Symbol zastępczy notatek 2">
            <a:extLst>
              <a:ext uri="{FF2B5EF4-FFF2-40B4-BE49-F238E27FC236}">
                <a16:creationId xmlns:a16="http://schemas.microsoft.com/office/drawing/2014/main" id="{B4FF0FC2-9435-4636-BFEF-4B912AC51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>
            <a:extLst>
              <a:ext uri="{FF2B5EF4-FFF2-40B4-BE49-F238E27FC236}">
                <a16:creationId xmlns:a16="http://schemas.microsoft.com/office/drawing/2014/main" id="{1A21986E-0B98-459E-9EEE-631FF5872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1BA24A2B-AACC-4D27-8BF3-4156850EAF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>
            <a:extLst>
              <a:ext uri="{FF2B5EF4-FFF2-40B4-BE49-F238E27FC236}">
                <a16:creationId xmlns:a16="http://schemas.microsoft.com/office/drawing/2014/main" id="{72482E75-CE09-4438-99EB-534D03720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699" name="Rectangle 2">
            <a:extLst>
              <a:ext uri="{FF2B5EF4-FFF2-40B4-BE49-F238E27FC236}">
                <a16:creationId xmlns:a16="http://schemas.microsoft.com/office/drawing/2014/main" id="{F5ED5F9D-7D51-45B5-BFB5-62E84F069F4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>
            <a:extLst>
              <a:ext uri="{FF2B5EF4-FFF2-40B4-BE49-F238E27FC236}">
                <a16:creationId xmlns:a16="http://schemas.microsoft.com/office/drawing/2014/main" id="{1077B9D2-75D1-4C99-A625-FA2FFEBE01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7" name="Rectangle 2">
            <a:extLst>
              <a:ext uri="{FF2B5EF4-FFF2-40B4-BE49-F238E27FC236}">
                <a16:creationId xmlns:a16="http://schemas.microsoft.com/office/drawing/2014/main" id="{DAB899A2-7E23-4809-8E46-80400A77AD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">
            <a:extLst>
              <a:ext uri="{FF2B5EF4-FFF2-40B4-BE49-F238E27FC236}">
                <a16:creationId xmlns:a16="http://schemas.microsoft.com/office/drawing/2014/main" id="{A6637313-FA30-4A16-9AEC-79A5C61B5D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5" name="Rectangle 2">
            <a:extLst>
              <a:ext uri="{FF2B5EF4-FFF2-40B4-BE49-F238E27FC236}">
                <a16:creationId xmlns:a16="http://schemas.microsoft.com/office/drawing/2014/main" id="{D7EFEF41-F011-4581-8799-1F17B3FD01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>
            <a:extLst>
              <a:ext uri="{FF2B5EF4-FFF2-40B4-BE49-F238E27FC236}">
                <a16:creationId xmlns:a16="http://schemas.microsoft.com/office/drawing/2014/main" id="{1067FDAC-69CE-459D-8D57-68585BD908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1700" y="749300"/>
            <a:ext cx="4937125" cy="370205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3" name="Rectangle 2">
            <a:extLst>
              <a:ext uri="{FF2B5EF4-FFF2-40B4-BE49-F238E27FC236}">
                <a16:creationId xmlns:a16="http://schemas.microsoft.com/office/drawing/2014/main" id="{C7532FE4-5905-45A5-A4B5-87FB62CBD0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73100" y="4689475"/>
            <a:ext cx="5392738" cy="4441825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pl-PL" altLang="pl-PL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464E55EC-1711-4FE6-B231-4B343597DE5E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0DC30EE-8E95-46E1-B131-624B6E48967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2CEE4-83D3-4001-B710-AE7EBF11A13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27353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33452E85-5DE9-4F85-B959-BE47935885A5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F1211723-BA49-4613-87A7-81A1314B7203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1EE83B-51AD-4C3A-BDDF-7B1DB35A169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46195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794FA690-8DD7-4FF0-B141-6FD5CBA2718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CBD669D4-D6AA-49AA-9713-700A630345B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2F27BF-BB65-4942-88D4-46B0C34CC6C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673995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9325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9BEA846D-AD51-44D3-9CE1-62C5D2CE3F8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A4A6F4C4-35B2-4456-B8C8-FB10EE5094EF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0A71B-9E86-4011-87A0-230E315C284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3531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4A4A14D6-0378-4EF0-849F-4B8006C55C6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12">
            <a:extLst>
              <a:ext uri="{FF2B5EF4-FFF2-40B4-BE49-F238E27FC236}">
                <a16:creationId xmlns:a16="http://schemas.microsoft.com/office/drawing/2014/main" id="{6668C2CB-5293-4C32-804A-8D4C9523C66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793F4-B7E0-46E1-A872-DB9D3DA47F7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598813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14E5382B-8DFA-46BF-999E-11FAEFC5A12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12">
            <a:extLst>
              <a:ext uri="{FF2B5EF4-FFF2-40B4-BE49-F238E27FC236}">
                <a16:creationId xmlns:a16="http://schemas.microsoft.com/office/drawing/2014/main" id="{5C652E6F-0608-4C98-9CC7-2E4C32AEE1D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9BC958-0095-4956-820E-B2A37730900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86632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>
            <a:extLst>
              <a:ext uri="{FF2B5EF4-FFF2-40B4-BE49-F238E27FC236}">
                <a16:creationId xmlns:a16="http://schemas.microsoft.com/office/drawing/2014/main" id="{8FC09992-811B-4B50-85F5-3A91745650B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12">
            <a:extLst>
              <a:ext uri="{FF2B5EF4-FFF2-40B4-BE49-F238E27FC236}">
                <a16:creationId xmlns:a16="http://schemas.microsoft.com/office/drawing/2014/main" id="{7DA54873-3296-4E09-8A19-8B4D1F73D690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2615E0-330F-4D70-8ACE-5E89D9BB3174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11306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07C9BB83-5ED6-485E-9408-985C6192410B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8BC9A7B2-E776-4A20-BE65-F9E89981BD1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8C7A30-B12C-4958-A754-0C171051B8A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509429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F6E64C49-E4AA-46F0-B088-080D3794993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2">
            <a:extLst>
              <a:ext uri="{FF2B5EF4-FFF2-40B4-BE49-F238E27FC236}">
                <a16:creationId xmlns:a16="http://schemas.microsoft.com/office/drawing/2014/main" id="{119F9537-495F-4C72-A792-E491552499E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953258-9771-4719-A882-78A489E65B1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18776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B55BD91C-6D7E-4CEC-86F3-D4B808DDB56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596CC32F-10A7-4158-A9BB-D864A51A472A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C1AF5C-1AD8-4590-927A-D82246E88EA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490733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67500" y="749300"/>
            <a:ext cx="1943100" cy="5576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3438" y="749300"/>
            <a:ext cx="5681662" cy="5576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10">
            <a:extLst>
              <a:ext uri="{FF2B5EF4-FFF2-40B4-BE49-F238E27FC236}">
                <a16:creationId xmlns:a16="http://schemas.microsoft.com/office/drawing/2014/main" id="{29763962-83CF-4063-AC91-4A785078C6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2">
            <a:extLst>
              <a:ext uri="{FF2B5EF4-FFF2-40B4-BE49-F238E27FC236}">
                <a16:creationId xmlns:a16="http://schemas.microsoft.com/office/drawing/2014/main" id="{EB4D49E7-2CA0-4358-86CC-8C273A1ECB79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A2EC5-AFD7-40F1-AF54-F47F60406DD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48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27A1019-98EB-422A-976F-8A3A9EC3258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C0C0495-4196-4498-8F26-47913C3A278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1FC7D1-DE0C-4B20-8EEC-31F74313904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47496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0E1292B2-41BC-4B60-B084-355010C2B98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093A1C98-BF5C-4EBE-913D-4709BFE2C3E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2BF9AA-DA13-4923-8EE1-2B1D92A14D6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987026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B59F7E41-824F-4F8D-8B64-0E859007237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3170F70B-6098-4C78-9340-2668A1544A8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483065-76EE-46A3-BADE-A9B7A820499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820884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759325" y="2362200"/>
            <a:ext cx="3768725" cy="39639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E1838936-1DEE-4C58-9848-83527D6F3CC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8AC7A56B-05C5-49E9-96BF-083E35A1BDDD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C89FB1-5CAC-4F4F-A55D-99EF01D70E8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173816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9">
            <a:extLst>
              <a:ext uri="{FF2B5EF4-FFF2-40B4-BE49-F238E27FC236}">
                <a16:creationId xmlns:a16="http://schemas.microsoft.com/office/drawing/2014/main" id="{C929F8B0-08DA-41DD-814C-4C6599F3CF54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11">
            <a:extLst>
              <a:ext uri="{FF2B5EF4-FFF2-40B4-BE49-F238E27FC236}">
                <a16:creationId xmlns:a16="http://schemas.microsoft.com/office/drawing/2014/main" id="{B9DDDD3B-BD6D-455F-BE3B-2A9BCD7B7320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B0DDE0-8F2F-4ABE-B898-6AFD4551FA9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873873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9">
            <a:extLst>
              <a:ext uri="{FF2B5EF4-FFF2-40B4-BE49-F238E27FC236}">
                <a16:creationId xmlns:a16="http://schemas.microsoft.com/office/drawing/2014/main" id="{905B34BA-B0F6-483A-A5FB-E8B494CFD673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11">
            <a:extLst>
              <a:ext uri="{FF2B5EF4-FFF2-40B4-BE49-F238E27FC236}">
                <a16:creationId xmlns:a16="http://schemas.microsoft.com/office/drawing/2014/main" id="{EB8B5A4E-6369-4A0F-95B9-4A8CCF20E0A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5A15E-1A59-4E24-8DC1-505F8D7D6F0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078522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>
            <a:extLst>
              <a:ext uri="{FF2B5EF4-FFF2-40B4-BE49-F238E27FC236}">
                <a16:creationId xmlns:a16="http://schemas.microsoft.com/office/drawing/2014/main" id="{E64A3FB1-CA80-4B3F-A32E-5F5A92443C5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11">
            <a:extLst>
              <a:ext uri="{FF2B5EF4-FFF2-40B4-BE49-F238E27FC236}">
                <a16:creationId xmlns:a16="http://schemas.microsoft.com/office/drawing/2014/main" id="{B4BAA435-A398-4036-8EC0-25907A52406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A2F07E-5BBB-4041-8717-57AD85BCA5C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175258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0846D738-A8E9-4BA2-9E64-4796CF6C89CD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28611263-FAB3-4FC8-915E-AD5AF174AD3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9CCC34-64CE-4216-8332-2622735E1B5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049158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C7FAFC78-C3AE-497D-8DE5-B43F8F77450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11">
            <a:extLst>
              <a:ext uri="{FF2B5EF4-FFF2-40B4-BE49-F238E27FC236}">
                <a16:creationId xmlns:a16="http://schemas.microsoft.com/office/drawing/2014/main" id="{EE9EDED8-3637-4939-A2EC-6DF1C8CA5EC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5E07BF-442F-4912-93F7-64D7B3BD0BB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68467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54D5CA72-A99D-417E-9CD0-01218E6A33D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9C750CA9-05AD-4CF4-9978-BBBAA68CD518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CF5923-825E-4AB0-B3E9-30F106574EF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838204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67500" y="749300"/>
            <a:ext cx="1943100" cy="557688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833438" y="749300"/>
            <a:ext cx="5681662" cy="557688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11B27B4B-6A2C-48AA-8241-8E101A076E9A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11">
            <a:extLst>
              <a:ext uri="{FF2B5EF4-FFF2-40B4-BE49-F238E27FC236}">
                <a16:creationId xmlns:a16="http://schemas.microsoft.com/office/drawing/2014/main" id="{AE55D5DB-1CA8-49C1-A7E3-7074B2417F3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EC511-243E-40D8-BCFB-27345CAF883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087148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>
            <a:extLst>
              <a:ext uri="{FF2B5EF4-FFF2-40B4-BE49-F238E27FC236}">
                <a16:creationId xmlns:a16="http://schemas.microsoft.com/office/drawing/2014/main" id="{044195E9-3EE1-4BFF-BAA7-5D6F83D4E3DE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7618413" cy="6856413"/>
            <a:chOff x="0" y="0"/>
            <a:chExt cx="4799" cy="4319"/>
          </a:xfrm>
        </p:grpSpPr>
        <p:grpSp>
          <p:nvGrpSpPr>
            <p:cNvPr id="1032" name="Group 2">
              <a:extLst>
                <a:ext uri="{FF2B5EF4-FFF2-40B4-BE49-F238E27FC236}">
                  <a16:creationId xmlns:a16="http://schemas.microsoft.com/office/drawing/2014/main" id="{0C6167CC-2423-4AE3-9E0D-E55BD99E26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2015" cy="4319"/>
              <a:chOff x="0" y="0"/>
              <a:chExt cx="2015" cy="4319"/>
            </a:xfrm>
          </p:grpSpPr>
          <p:sp>
            <p:nvSpPr>
              <p:cNvPr id="2" name="Rectangle 3">
                <a:extLst>
                  <a:ext uri="{FF2B5EF4-FFF2-40B4-BE49-F238E27FC236}">
                    <a16:creationId xmlns:a16="http://schemas.microsoft.com/office/drawing/2014/main" id="{67B4BA18-83FC-4654-8364-C1C8AB31C6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0"/>
                <a:ext cx="479" cy="4319"/>
              </a:xfrm>
              <a:prstGeom prst="rect">
                <a:avLst/>
              </a:prstGeom>
              <a:solidFill>
                <a:srgbClr val="99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l-PL" altLang="pl-PL"/>
              </a:p>
            </p:txBody>
          </p:sp>
          <p:sp>
            <p:nvSpPr>
              <p:cNvPr id="1037" name="Freeform 4">
                <a:extLst>
                  <a:ext uri="{FF2B5EF4-FFF2-40B4-BE49-F238E27FC236}">
                    <a16:creationId xmlns:a16="http://schemas.microsoft.com/office/drawing/2014/main" id="{088CD7D8-560C-4A1D-9CB7-9798BDE90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" y="0"/>
                <a:ext cx="1727" cy="734"/>
              </a:xfrm>
              <a:custGeom>
                <a:avLst/>
                <a:gdLst>
                  <a:gd name="T0" fmla="*/ 1715 w 1728"/>
                  <a:gd name="T1" fmla="*/ 0 h 735"/>
                  <a:gd name="T2" fmla="*/ 1715 w 1728"/>
                  <a:gd name="T3" fmla="*/ 467 h 735"/>
                  <a:gd name="T4" fmla="*/ 380 w 1728"/>
                  <a:gd name="T5" fmla="*/ 469 h 735"/>
                  <a:gd name="T6" fmla="*/ 354 w 1728"/>
                  <a:gd name="T7" fmla="*/ 467 h 735"/>
                  <a:gd name="T8" fmla="*/ 308 w 1728"/>
                  <a:gd name="T9" fmla="*/ 476 h 735"/>
                  <a:gd name="T10" fmla="*/ 246 w 1728"/>
                  <a:gd name="T11" fmla="*/ 518 h 735"/>
                  <a:gd name="T12" fmla="*/ 206 w 1728"/>
                  <a:gd name="T13" fmla="*/ 584 h 735"/>
                  <a:gd name="T14" fmla="*/ 192 w 1728"/>
                  <a:gd name="T15" fmla="*/ 653 h 735"/>
                  <a:gd name="T16" fmla="*/ 192 w 1728"/>
                  <a:gd name="T17" fmla="*/ 722 h 735"/>
                  <a:gd name="T18" fmla="*/ 0 w 1728"/>
                  <a:gd name="T19" fmla="*/ 722 h 735"/>
                  <a:gd name="T20" fmla="*/ 0 w 1728"/>
                  <a:gd name="T21" fmla="*/ 467 h 735"/>
                  <a:gd name="T22" fmla="*/ 0 w 1728"/>
                  <a:gd name="T23" fmla="*/ 0 h 735"/>
                  <a:gd name="T24" fmla="*/ 1715 w 1728"/>
                  <a:gd name="T25" fmla="*/ 0 h 735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728" h="735">
                    <a:moveTo>
                      <a:pt x="1728" y="0"/>
                    </a:moveTo>
                    <a:lnTo>
                      <a:pt x="1728" y="480"/>
                    </a:lnTo>
                    <a:lnTo>
                      <a:pt x="380" y="482"/>
                    </a:lnTo>
                    <a:lnTo>
                      <a:pt x="354" y="480"/>
                    </a:lnTo>
                    <a:lnTo>
                      <a:pt x="308" y="489"/>
                    </a:lnTo>
                    <a:cubicBezTo>
                      <a:pt x="290" y="498"/>
                      <a:pt x="263" y="513"/>
                      <a:pt x="246" y="531"/>
                    </a:cubicBezTo>
                    <a:cubicBezTo>
                      <a:pt x="229" y="549"/>
                      <a:pt x="215" y="574"/>
                      <a:pt x="206" y="597"/>
                    </a:cubicBezTo>
                    <a:cubicBezTo>
                      <a:pt x="197" y="620"/>
                      <a:pt x="194" y="643"/>
                      <a:pt x="192" y="666"/>
                    </a:cubicBezTo>
                    <a:lnTo>
                      <a:pt x="192" y="735"/>
                    </a:lnTo>
                    <a:lnTo>
                      <a:pt x="0" y="735"/>
                    </a:lnTo>
                    <a:lnTo>
                      <a:pt x="0" y="480"/>
                    </a:lnTo>
                    <a:lnTo>
                      <a:pt x="0" y="0"/>
                    </a:lnTo>
                    <a:lnTo>
                      <a:pt x="1728" y="0"/>
                    </a:lnTo>
                    <a:close/>
                  </a:path>
                </a:pathLst>
              </a:custGeom>
              <a:solidFill>
                <a:srgbClr val="99CC99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pl-PL"/>
              </a:p>
            </p:txBody>
          </p:sp>
        </p:grpSp>
        <p:grpSp>
          <p:nvGrpSpPr>
            <p:cNvPr id="1033" name="Group 5">
              <a:extLst>
                <a:ext uri="{FF2B5EF4-FFF2-40B4-BE49-F238E27FC236}">
                  <a16:creationId xmlns:a16="http://schemas.microsoft.com/office/drawing/2014/main" id="{B71DB8E8-BB1C-4A93-8B3A-CAD1FA9BCE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1248"/>
              <a:ext cx="4655" cy="200"/>
              <a:chOff x="144" y="1248"/>
              <a:chExt cx="4655" cy="200"/>
            </a:xfrm>
          </p:grpSpPr>
          <p:sp>
            <p:nvSpPr>
              <p:cNvPr id="3" name="AutoShape 6">
                <a:extLst>
                  <a:ext uri="{FF2B5EF4-FFF2-40B4-BE49-F238E27FC236}">
                    <a16:creationId xmlns:a16="http://schemas.microsoft.com/office/drawing/2014/main" id="{5A8A43BF-B781-4214-8968-65853294737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84" y="1248"/>
                <a:ext cx="4415" cy="199"/>
              </a:xfrm>
              <a:prstGeom prst="roundRect">
                <a:avLst>
                  <a:gd name="adj" fmla="val 0"/>
                </a:avLst>
              </a:prstGeom>
              <a:solidFill>
                <a:srgbClr val="0033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l-PL" altLang="pl-PL"/>
              </a:p>
            </p:txBody>
          </p:sp>
          <p:sp>
            <p:nvSpPr>
              <p:cNvPr id="1035" name="AutoShape 7">
                <a:extLst>
                  <a:ext uri="{FF2B5EF4-FFF2-40B4-BE49-F238E27FC236}">
                    <a16:creationId xmlns:a16="http://schemas.microsoft.com/office/drawing/2014/main" id="{3BF866F6-D9A6-4FF6-BC62-D44F2F46C7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>
                <a:off x="144" y="1248"/>
                <a:ext cx="247" cy="200"/>
              </a:xfrm>
              <a:prstGeom prst="flowChartDelay">
                <a:avLst/>
              </a:prstGeom>
              <a:solidFill>
                <a:srgbClr val="003366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80808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eaLnBrk="1" hangingPunct="1"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buNone/>
                </a:pPr>
                <a:endParaRPr lang="pl-PL" altLang="pl-PL"/>
              </a:p>
            </p:txBody>
          </p:sp>
        </p:grpSp>
      </p:grpSp>
      <p:sp>
        <p:nvSpPr>
          <p:cNvPr id="1027" name="Rectangle 8">
            <a:extLst>
              <a:ext uri="{FF2B5EF4-FFF2-40B4-BE49-F238E27FC236}">
                <a16:creationId xmlns:a16="http://schemas.microsoft.com/office/drawing/2014/main" id="{663574ED-70C1-4AB6-B569-5BE47E332B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3438" y="749300"/>
            <a:ext cx="77771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tytułu</a:t>
            </a:r>
          </a:p>
        </p:txBody>
      </p:sp>
      <p:sp>
        <p:nvSpPr>
          <p:cNvPr id="1028" name="Rectangle 9">
            <a:extLst>
              <a:ext uri="{FF2B5EF4-FFF2-40B4-BE49-F238E27FC236}">
                <a16:creationId xmlns:a16="http://schemas.microsoft.com/office/drawing/2014/main" id="{3C165896-835C-4B11-8F1D-B6BC0A31F04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89850" cy="396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konspektu</a:t>
            </a:r>
          </a:p>
          <a:p>
            <a:pPr lvl="1"/>
            <a:r>
              <a:rPr lang="en-GB" altLang="pl-PL"/>
              <a:t>Drugi poziom konspektu</a:t>
            </a:r>
          </a:p>
          <a:p>
            <a:pPr lvl="2"/>
            <a:r>
              <a:rPr lang="en-GB" altLang="pl-PL"/>
              <a:t>Trzeci poziom konspektu</a:t>
            </a:r>
          </a:p>
          <a:p>
            <a:pPr lvl="3"/>
            <a:r>
              <a:rPr lang="en-GB" altLang="pl-PL"/>
              <a:t>Czwarty poziom konspektu</a:t>
            </a:r>
          </a:p>
          <a:p>
            <a:pPr lvl="4"/>
            <a:r>
              <a:rPr lang="en-GB" altLang="pl-PL"/>
              <a:t>Piąty poziom konspektu</a:t>
            </a:r>
          </a:p>
          <a:p>
            <a:pPr lvl="4"/>
            <a:r>
              <a:rPr lang="en-GB" altLang="pl-PL"/>
              <a:t>Szósty poziom konspektu</a:t>
            </a:r>
          </a:p>
          <a:p>
            <a:pPr lvl="4"/>
            <a:r>
              <a:rPr lang="en-GB" altLang="pl-PL"/>
              <a:t>Siódmy poziom konspektu</a:t>
            </a:r>
          </a:p>
        </p:txBody>
      </p:sp>
      <p:sp>
        <p:nvSpPr>
          <p:cNvPr id="1034" name="Rectangle 10">
            <a:extLst>
              <a:ext uri="{FF2B5EF4-FFF2-40B4-BE49-F238E27FC236}">
                <a16:creationId xmlns:a16="http://schemas.microsoft.com/office/drawing/2014/main" id="{A82BB951-5442-4B88-BF1B-9186C2F7086B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2438400" y="6248400"/>
            <a:ext cx="212725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3366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Text Box 11">
            <a:extLst>
              <a:ext uri="{FF2B5EF4-FFF2-40B4-BE49-F238E27FC236}">
                <a16:creationId xmlns:a16="http://schemas.microsoft.com/office/drawing/2014/main" id="{14158228-6FF5-477C-8897-C87827E954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1036" name="Rectangle 12">
            <a:extLst>
              <a:ext uri="{FF2B5EF4-FFF2-40B4-BE49-F238E27FC236}">
                <a16:creationId xmlns:a16="http://schemas.microsoft.com/office/drawing/2014/main" id="{3470BA40-2908-447A-9BF2-C6E7F7782C3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84138" y="6242050"/>
            <a:ext cx="584200" cy="48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1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003366"/>
                </a:solidFill>
              </a:defRPr>
            </a:lvl1pPr>
          </a:lstStyle>
          <a:p>
            <a:pPr>
              <a:defRPr/>
            </a:pPr>
            <a:fld id="{910023C3-165D-4FC8-897B-6BEE83F70A6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2pPr>
      <a:lvl3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3pPr>
      <a:lvl4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4pPr>
      <a:lvl5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3366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1">
            <a:extLst>
              <a:ext uri="{FF2B5EF4-FFF2-40B4-BE49-F238E27FC236}">
                <a16:creationId xmlns:a16="http://schemas.microsoft.com/office/drawing/2014/main" id="{96888779-E612-4AEB-8CE6-72A175FDC71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5865813" cy="6856413"/>
            <a:chOff x="0" y="0"/>
            <a:chExt cx="3695" cy="4319"/>
          </a:xfrm>
        </p:grpSpPr>
        <p:sp>
          <p:nvSpPr>
            <p:cNvPr id="2" name="Rectangle 2">
              <a:extLst>
                <a:ext uri="{FF2B5EF4-FFF2-40B4-BE49-F238E27FC236}">
                  <a16:creationId xmlns:a16="http://schemas.microsoft.com/office/drawing/2014/main" id="{B7AD7C91-D617-4553-976D-71CF1A411F4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2879" cy="4319"/>
            </a:xfrm>
            <a:prstGeom prst="rect">
              <a:avLst/>
            </a:prstGeom>
            <a:solidFill>
              <a:srgbClr val="99CC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  <p:sp>
          <p:nvSpPr>
            <p:cNvPr id="2060" name="AutoShape 3">
              <a:extLst>
                <a:ext uri="{FF2B5EF4-FFF2-40B4-BE49-F238E27FC236}">
                  <a16:creationId xmlns:a16="http://schemas.microsoft.com/office/drawing/2014/main" id="{D18BCB54-C0F4-489A-BE5F-D87966779D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2" y="624"/>
              <a:ext cx="3263" cy="119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</p:grpSp>
      <p:grpSp>
        <p:nvGrpSpPr>
          <p:cNvPr id="2051" name="Group 4">
            <a:extLst>
              <a:ext uri="{FF2B5EF4-FFF2-40B4-BE49-F238E27FC236}">
                <a16:creationId xmlns:a16="http://schemas.microsoft.com/office/drawing/2014/main" id="{61D5A676-A9D8-4F4A-9A16-7A9FEC528F90}"/>
              </a:ext>
            </a:extLst>
          </p:cNvPr>
          <p:cNvGrpSpPr>
            <a:grpSpLocks/>
          </p:cNvGrpSpPr>
          <p:nvPr/>
        </p:nvGrpSpPr>
        <p:grpSpPr bwMode="auto">
          <a:xfrm>
            <a:off x="3632200" y="4889500"/>
            <a:ext cx="4875213" cy="317500"/>
            <a:chOff x="2288" y="3080"/>
            <a:chExt cx="3071" cy="200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19745644-48E9-4074-B58C-788B735561B1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2288" y="3080"/>
              <a:ext cx="2913" cy="199"/>
            </a:xfrm>
            <a:prstGeom prst="roundRect">
              <a:avLst>
                <a:gd name="adj" fmla="val 0"/>
              </a:avLst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  <p:sp>
          <p:nvSpPr>
            <p:cNvPr id="2058" name="AutoShape 6">
              <a:extLst>
                <a:ext uri="{FF2B5EF4-FFF2-40B4-BE49-F238E27FC236}">
                  <a16:creationId xmlns:a16="http://schemas.microsoft.com/office/drawing/2014/main" id="{EC0DA8B8-40F7-4CA9-B39E-2387B7EEF2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6" y="3080"/>
              <a:ext cx="163" cy="200"/>
            </a:xfrm>
            <a:prstGeom prst="flowChartDelay">
              <a:avLst/>
            </a:prstGeom>
            <a:solidFill>
              <a:srgbClr val="00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1" hangingPunct="1"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l-PL" altLang="pl-PL"/>
            </a:p>
          </p:txBody>
        </p:sp>
      </p:grpSp>
      <p:sp>
        <p:nvSpPr>
          <p:cNvPr id="2052" name="Rectangle 7">
            <a:extLst>
              <a:ext uri="{FF2B5EF4-FFF2-40B4-BE49-F238E27FC236}">
                <a16:creationId xmlns:a16="http://schemas.microsoft.com/office/drawing/2014/main" id="{1B4E51AE-194D-4E09-B80A-D4A990094F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3438" y="749300"/>
            <a:ext cx="7777162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tytułu</a:t>
            </a:r>
          </a:p>
        </p:txBody>
      </p:sp>
      <p:sp>
        <p:nvSpPr>
          <p:cNvPr id="2053" name="Rectangle 8">
            <a:extLst>
              <a:ext uri="{FF2B5EF4-FFF2-40B4-BE49-F238E27FC236}">
                <a16:creationId xmlns:a16="http://schemas.microsoft.com/office/drawing/2014/main" id="{315C739D-EFC2-43BD-9E04-8CBBD6D537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2362200"/>
            <a:ext cx="7689850" cy="396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pl-PL"/>
              <a:t>Kliknij, aby edytować format tekstu konspektu</a:t>
            </a:r>
          </a:p>
          <a:p>
            <a:pPr lvl="1"/>
            <a:r>
              <a:rPr lang="en-GB" altLang="pl-PL"/>
              <a:t>Drugi poziom konspektu</a:t>
            </a:r>
          </a:p>
          <a:p>
            <a:pPr lvl="2"/>
            <a:r>
              <a:rPr lang="en-GB" altLang="pl-PL"/>
              <a:t>Trzeci poziom konspektu</a:t>
            </a:r>
          </a:p>
          <a:p>
            <a:pPr lvl="3"/>
            <a:r>
              <a:rPr lang="en-GB" altLang="pl-PL"/>
              <a:t>Czwarty poziom konspektu</a:t>
            </a:r>
          </a:p>
          <a:p>
            <a:pPr lvl="4"/>
            <a:r>
              <a:rPr lang="en-GB" altLang="pl-PL"/>
              <a:t>Piąty poziom konspektu</a:t>
            </a:r>
          </a:p>
          <a:p>
            <a:pPr lvl="4"/>
            <a:r>
              <a:rPr lang="en-GB" altLang="pl-PL"/>
              <a:t>Szósty poziom konspektu</a:t>
            </a:r>
          </a:p>
          <a:p>
            <a:pPr lvl="4"/>
            <a:r>
              <a:rPr lang="en-GB" altLang="pl-PL"/>
              <a:t>Siódmy poziom konspektu</a:t>
            </a:r>
          </a:p>
        </p:txBody>
      </p:sp>
      <p:sp>
        <p:nvSpPr>
          <p:cNvPr id="2057" name="Rectangle 9">
            <a:extLst>
              <a:ext uri="{FF2B5EF4-FFF2-40B4-BE49-F238E27FC236}">
                <a16:creationId xmlns:a16="http://schemas.microsoft.com/office/drawing/2014/main" id="{E4602980-9CAA-42A6-B7E8-D418D31726D6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2438400" y="6248400"/>
            <a:ext cx="2127250" cy="471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</a:tabLst>
              <a:defRPr sz="1400">
                <a:solidFill>
                  <a:srgbClr val="FFFFFF"/>
                </a:solidFill>
                <a:latin typeface="Times New Roman" pitchFamily="16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2055" name="Text Box 10">
            <a:extLst>
              <a:ext uri="{FF2B5EF4-FFF2-40B4-BE49-F238E27FC236}">
                <a16:creationId xmlns:a16="http://schemas.microsoft.com/office/drawing/2014/main" id="{BAA3B9B7-B845-4C10-B395-FB295CD6CC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2897188" cy="474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pl-PL" altLang="pl-PL"/>
          </a:p>
        </p:txBody>
      </p:sp>
      <p:sp>
        <p:nvSpPr>
          <p:cNvPr id="2059" name="Rectangle 11">
            <a:extLst>
              <a:ext uri="{FF2B5EF4-FFF2-40B4-BE49-F238E27FC236}">
                <a16:creationId xmlns:a16="http://schemas.microsoft.com/office/drawing/2014/main" id="{9E101AEF-4A33-4237-92F8-2F5D7C8A67B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76200" y="6245225"/>
            <a:ext cx="584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defRPr sz="2600" b="1">
                <a:solidFill>
                  <a:srgbClr val="FFFFFF"/>
                </a:solidFill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EAE8C743-EBE5-4B4A-8382-0F230D60BB9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2pPr>
      <a:lvl3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3pPr>
      <a:lvl4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4pPr>
      <a:lvl5pPr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600" b="1">
          <a:solidFill>
            <a:srgbClr val="006666"/>
          </a:solidFill>
          <a:latin typeface="Arial" charset="0"/>
          <a:cs typeface="Arial Unicode MS" charset="0"/>
        </a:defRPr>
      </a:lvl5pPr>
      <a:lvl6pPr marL="25146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6pPr>
      <a:lvl7pPr marL="29718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7pPr>
      <a:lvl8pPr marL="34290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8pPr>
      <a:lvl9pPr marL="3886200" indent="-228600" algn="l" defTabSz="449263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3600" b="1">
          <a:solidFill>
            <a:srgbClr val="006666"/>
          </a:solidFill>
          <a:latin typeface="Arial" charset="0"/>
          <a:cs typeface="Arial Unicode MS" charset="0"/>
        </a:defRPr>
      </a:lvl9pPr>
    </p:titleStyle>
    <p:bodyStyle>
      <a:lvl1pPr marL="342900" indent="-34290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3366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3366"/>
          </a:solidFill>
          <a:latin typeface="+mn-lt"/>
          <a:cs typeface="+mn-cs"/>
        </a:defRPr>
      </a:lvl2pPr>
      <a:lvl3pPr marL="1143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3366"/>
          </a:solidFill>
          <a:latin typeface="+mn-lt"/>
          <a:cs typeface="+mn-cs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2000">
          <a:solidFill>
            <a:srgbClr val="003366"/>
          </a:solidFill>
          <a:latin typeface="+mn-lt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image" Target="../media/image2.png"/><Relationship Id="rId5" Type="http://schemas.openxmlformats.org/officeDocument/2006/relationships/hyperlink" Target="https://www.gov.pl/web/rodzina/maluch-2024" TargetMode="Externa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>
            <a:extLst>
              <a:ext uri="{FF2B5EF4-FFF2-40B4-BE49-F238E27FC236}">
                <a16:creationId xmlns:a16="http://schemas.microsoft.com/office/drawing/2014/main" id="{A7037B31-5A8E-4C87-8C3C-10D862086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9963" y="-2552700"/>
            <a:ext cx="7343775" cy="749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b="1"/>
              <a:t>Program „Maluch+”2021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b="1"/>
              <a:t>dla podmiotów prywatnych</a:t>
            </a:r>
            <a:br>
              <a:rPr lang="pl-PL" altLang="pl-PL" b="1"/>
            </a:br>
            <a:r>
              <a:rPr lang="pl-PL" altLang="pl-PL" sz="3600" b="1"/>
              <a:t/>
            </a:r>
            <a:br>
              <a:rPr lang="pl-PL" altLang="pl-PL" sz="3600" b="1"/>
            </a:br>
            <a:r>
              <a:rPr lang="pl-PL" altLang="pl-PL" sz="3600" b="1"/>
              <a:t/>
            </a:r>
            <a:br>
              <a:rPr lang="pl-PL" altLang="pl-PL" sz="3600" b="1"/>
            </a:br>
            <a:endParaRPr lang="pl-PL" altLang="pl-PL" sz="3600" b="1"/>
          </a:p>
        </p:txBody>
      </p:sp>
      <p:sp>
        <p:nvSpPr>
          <p:cNvPr id="4099" name="Text Box 2">
            <a:extLst>
              <a:ext uri="{FF2B5EF4-FFF2-40B4-BE49-F238E27FC236}">
                <a16:creationId xmlns:a16="http://schemas.microsoft.com/office/drawing/2014/main" id="{6435CA12-7CE4-426A-8578-F274A1BB9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4797425"/>
            <a:ext cx="6646862" cy="1589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spcBef>
                <a:spcPts val="600"/>
              </a:spcBef>
              <a:buClrTx/>
              <a:buSzPct val="75000"/>
              <a:buFontTx/>
              <a:buNone/>
            </a:pPr>
            <a:endParaRPr lang="pl-PL" altLang="pl-PL" sz="2400">
              <a:solidFill>
                <a:srgbClr val="FFFFFF"/>
              </a:solidFill>
            </a:endParaRPr>
          </a:p>
          <a:p>
            <a:pPr algn="ctr" eaLnBrk="1" hangingPunct="1">
              <a:spcBef>
                <a:spcPts val="600"/>
              </a:spcBef>
              <a:buClrTx/>
              <a:buSzPct val="75000"/>
              <a:buFontTx/>
              <a:buNone/>
            </a:pPr>
            <a:r>
              <a:rPr lang="pl-PL" altLang="pl-PL" sz="2400"/>
              <a:t>Śląski Urząd Wojewódzki w Katowicach</a:t>
            </a:r>
          </a:p>
          <a:p>
            <a:pPr algn="ctr" eaLnBrk="1" hangingPunct="1">
              <a:spcBef>
                <a:spcPts val="600"/>
              </a:spcBef>
              <a:buClrTx/>
              <a:buSzPct val="75000"/>
              <a:buFontTx/>
              <a:buNone/>
            </a:pPr>
            <a:r>
              <a:rPr lang="pl-PL" altLang="pl-PL" sz="2400"/>
              <a:t>14 sierpnia 2020 r.</a:t>
            </a:r>
          </a:p>
        </p:txBody>
      </p:sp>
      <p:pic>
        <p:nvPicPr>
          <p:cNvPr id="4100" name="Obraz 4">
            <a:extLst>
              <a:ext uri="{FF2B5EF4-FFF2-40B4-BE49-F238E27FC236}">
                <a16:creationId xmlns:a16="http://schemas.microsoft.com/office/drawing/2014/main" id="{661F3054-98DE-4813-8127-3F38349684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692150"/>
            <a:ext cx="2805113" cy="865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lajd 1">
            <a:hlinkClick r:id="" action="ppaction://media"/>
            <a:extLst>
              <a:ext uri="{FF2B5EF4-FFF2-40B4-BE49-F238E27FC236}">
                <a16:creationId xmlns:a16="http://schemas.microsoft.com/office/drawing/2014/main" id="{87B83783-665F-463E-B78F-A92FE3D16C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50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1">
            <a:extLst>
              <a:ext uri="{FF2B5EF4-FFF2-40B4-BE49-F238E27FC236}">
                <a16:creationId xmlns:a16="http://schemas.microsoft.com/office/drawing/2014/main" id="{718C390F-2833-468C-A850-F01EEB396D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92150"/>
            <a:ext cx="7780337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4000" b="1">
                <a:solidFill>
                  <a:srgbClr val="006666"/>
                </a:solidFill>
              </a:rPr>
              <a:t>Tematy prezentacji</a:t>
            </a:r>
          </a:p>
        </p:txBody>
      </p:sp>
      <p:sp>
        <p:nvSpPr>
          <p:cNvPr id="8195" name="Text Box 2">
            <a:extLst>
              <a:ext uri="{FF2B5EF4-FFF2-40B4-BE49-F238E27FC236}">
                <a16:creationId xmlns:a16="http://schemas.microsoft.com/office/drawing/2014/main" id="{E70C0CCC-1C48-444D-BB01-391AA2307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7600" y="2444750"/>
            <a:ext cx="6924675" cy="425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endParaRPr lang="pl-PL" altLang="pl-PL" sz="2000" dirty="0"/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zasady programu MALUCH+2021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defRPr/>
            </a:pPr>
            <a:r>
              <a:rPr lang="pl-PL" altLang="pl-PL" sz="2000" dirty="0"/>
              <a:t>    - moduł 3</a:t>
            </a:r>
          </a:p>
          <a:p>
            <a:pPr marL="0" indent="0"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defRPr/>
            </a:pPr>
            <a:r>
              <a:rPr lang="pl-PL" altLang="pl-PL" sz="2000" dirty="0"/>
              <a:t>    - moduł 4 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wzór oferty konkursowej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załączniki do oferty konkursowej</a:t>
            </a:r>
          </a:p>
          <a:p>
            <a:pPr eaLnBrk="1" hangingPunct="1">
              <a:lnSpc>
                <a:spcPct val="150000"/>
              </a:lnSpc>
              <a:spcBef>
                <a:spcPts val="0"/>
              </a:spcBef>
              <a:buClr>
                <a:srgbClr val="003366"/>
              </a:buClr>
              <a:buSzPct val="75000"/>
              <a:buFont typeface="Wingdings" panose="05000000000000000000" pitchFamily="2" charset="2"/>
              <a:buChar char=""/>
              <a:defRPr/>
            </a:pPr>
            <a:r>
              <a:rPr lang="pl-PL" altLang="pl-PL" sz="2000" dirty="0"/>
              <a:t>harmonogram konkursu oraz wyniki</a:t>
            </a:r>
          </a:p>
          <a:p>
            <a:pPr marL="0" indent="0" eaLnBrk="1" hangingPunct="1">
              <a:lnSpc>
                <a:spcPct val="90000"/>
              </a:lnSpc>
              <a:buClr>
                <a:srgbClr val="003366"/>
              </a:buClr>
              <a:buSzPct val="75000"/>
              <a:defRPr/>
            </a:pPr>
            <a:endParaRPr lang="pl-PL" altLang="pl-PL" dirty="0"/>
          </a:p>
          <a:p>
            <a:pPr eaLnBrk="1" hangingPunct="1">
              <a:lnSpc>
                <a:spcPct val="90000"/>
              </a:lnSpc>
              <a:buClrTx/>
              <a:buSzPct val="75000"/>
              <a:buFontTx/>
              <a:buNone/>
              <a:defRPr/>
            </a:pPr>
            <a:r>
              <a:rPr lang="pl-PL" altLang="pl-PL" dirty="0"/>
              <a:t> </a:t>
            </a:r>
          </a:p>
        </p:txBody>
      </p:sp>
      <p:pic>
        <p:nvPicPr>
          <p:cNvPr id="2" name="slajd 2">
            <a:hlinkClick r:id="" action="ppaction://media"/>
            <a:extLst>
              <a:ext uri="{FF2B5EF4-FFF2-40B4-BE49-F238E27FC236}">
                <a16:creationId xmlns:a16="http://schemas.microsoft.com/office/drawing/2014/main" id="{10580FF4-D93F-49D0-81C4-EF4AFA1F3A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2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>
            <a:extLst>
              <a:ext uri="{FF2B5EF4-FFF2-40B4-BE49-F238E27FC236}">
                <a16:creationId xmlns:a16="http://schemas.microsoft.com/office/drawing/2014/main" id="{35E9D5FC-8500-411C-98D7-214A55B196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754063"/>
            <a:ext cx="7780337" cy="1077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200"/>
              <a:t>Zasady programu MALUCH+2021</a:t>
            </a:r>
          </a:p>
        </p:txBody>
      </p:sp>
      <p:sp>
        <p:nvSpPr>
          <p:cNvPr id="10243" name="Text Box 2">
            <a:extLst>
              <a:ext uri="{FF2B5EF4-FFF2-40B4-BE49-F238E27FC236}">
                <a16:creationId xmlns:a16="http://schemas.microsoft.com/office/drawing/2014/main" id="{830E0A96-DA30-4254-87D5-A710FD259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2924175"/>
            <a:ext cx="7693025" cy="3341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marL="0" indent="0" eaLnBrk="1" hangingPunct="1">
              <a:spcBef>
                <a:spcPts val="0"/>
              </a:spcBef>
              <a:buClr>
                <a:srgbClr val="003366"/>
              </a:buClr>
              <a:buSzPct val="75000"/>
              <a:defRPr/>
            </a:pPr>
            <a:endParaRPr lang="pl-PL" altLang="pl-PL" sz="1600" dirty="0"/>
          </a:p>
          <a:p>
            <a:pPr algn="ctr">
              <a:spcBef>
                <a:spcPts val="0"/>
              </a:spcBef>
              <a:defRPr/>
            </a:pPr>
            <a:endParaRPr lang="pl-PL" sz="1600" b="1" dirty="0"/>
          </a:p>
          <a:p>
            <a:pPr algn="ctr">
              <a:spcBef>
                <a:spcPts val="0"/>
              </a:spcBef>
              <a:defRPr/>
            </a:pPr>
            <a:r>
              <a:rPr lang="pl-PL" sz="1600" dirty="0"/>
              <a:t>Celem programu MALUCH+ jest </a:t>
            </a:r>
            <a:r>
              <a:rPr lang="pl-PL" sz="1600" b="1" dirty="0"/>
              <a:t>zwiększenie dostępności oraz standardu </a:t>
            </a:r>
            <a:r>
              <a:rPr lang="pl-PL" sz="1600" dirty="0"/>
              <a:t>miejsc opieki w żłobkach, klubach dziecięcych i u dziennych opiekunów dla wszystkich dzieci, w tym dzieci niepełnosprawnych oraz wymagających szczególnej opieki </a:t>
            </a:r>
          </a:p>
          <a:p>
            <a:pPr algn="ctr">
              <a:spcBef>
                <a:spcPts val="0"/>
              </a:spcBef>
              <a:defRPr/>
            </a:pPr>
            <a:endParaRPr lang="pl-PL" sz="1600" dirty="0"/>
          </a:p>
          <a:p>
            <a:pPr algn="ctr">
              <a:spcBef>
                <a:spcPts val="0"/>
              </a:spcBef>
              <a:defRPr/>
            </a:pPr>
            <a:endParaRPr lang="pl-PL" sz="1600" dirty="0"/>
          </a:p>
          <a:p>
            <a:pPr algn="ctr">
              <a:spcBef>
                <a:spcPts val="0"/>
              </a:spcBef>
              <a:defRPr/>
            </a:pPr>
            <a:r>
              <a:rPr lang="pl-PL" sz="1600" dirty="0"/>
              <a:t>Wojewoda śląski czynnie wspiera podmioty prywatne</a:t>
            </a:r>
            <a:br>
              <a:rPr lang="pl-PL" sz="1600" dirty="0"/>
            </a:br>
            <a:r>
              <a:rPr lang="pl-PL" sz="1600" dirty="0"/>
              <a:t> w realizacji celów Programu</a:t>
            </a:r>
          </a:p>
          <a:p>
            <a:pPr algn="ctr">
              <a:spcBef>
                <a:spcPts val="0"/>
              </a:spcBef>
              <a:defRPr/>
            </a:pPr>
            <a:r>
              <a:rPr lang="pl-PL" sz="1600" dirty="0"/>
              <a:t> </a:t>
            </a:r>
          </a:p>
        </p:txBody>
      </p:sp>
      <p:pic>
        <p:nvPicPr>
          <p:cNvPr id="2" name="slajd 3">
            <a:hlinkClick r:id="" action="ppaction://media"/>
            <a:extLst>
              <a:ext uri="{FF2B5EF4-FFF2-40B4-BE49-F238E27FC236}">
                <a16:creationId xmlns:a16="http://schemas.microsoft.com/office/drawing/2014/main" id="{E6D7176E-3CA8-4A81-8E5B-E3BDA3F9795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33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1">
            <a:extLst>
              <a:ext uri="{FF2B5EF4-FFF2-40B4-BE49-F238E27FC236}">
                <a16:creationId xmlns:a16="http://schemas.microsoft.com/office/drawing/2014/main" id="{08BF6E76-ACB9-462B-9572-E343950A7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79400"/>
            <a:ext cx="7780337" cy="162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200"/>
              <a:t>Zasady programu MALUCH+2021</a:t>
            </a:r>
          </a:p>
        </p:txBody>
      </p:sp>
      <p:sp>
        <p:nvSpPr>
          <p:cNvPr id="10243" name="Text Box 2">
            <a:extLst>
              <a:ext uri="{FF2B5EF4-FFF2-40B4-BE49-F238E27FC236}">
                <a16:creationId xmlns:a16="http://schemas.microsoft.com/office/drawing/2014/main" id="{FD894B4E-47CA-4A5E-B757-088D70B4A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2420938"/>
            <a:ext cx="7693025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908050" algn="l"/>
                <a:tab pos="1822450" algn="l"/>
                <a:tab pos="2736850" algn="l"/>
                <a:tab pos="3651250" algn="l"/>
                <a:tab pos="4565650" algn="l"/>
                <a:tab pos="5480050" algn="l"/>
                <a:tab pos="6394450" algn="l"/>
                <a:tab pos="7308850" algn="l"/>
                <a:tab pos="8223250" algn="l"/>
                <a:tab pos="9137650" algn="l"/>
                <a:tab pos="10052050" algn="l"/>
                <a:tab pos="10329863" algn="l"/>
                <a:tab pos="10779125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107000"/>
              </a:lnSpc>
            </a:pPr>
            <a:endParaRPr lang="pl-PL" altLang="pl-PL" sz="1400">
              <a:solidFill>
                <a:srgbClr val="1B1B1B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pl-PL" altLang="pl-PL" sz="1600">
                <a:ea typeface="Calibri" panose="020F0502020204030204" pitchFamily="34" charset="0"/>
                <a:cs typeface="Times New Roman" panose="02020603050405020304" pitchFamily="18" charset="0"/>
              </a:rPr>
              <a:t>Podmioty prywatne mogą składać wnioski w ramach dwóch modułów:</a:t>
            </a:r>
          </a:p>
          <a:p>
            <a:pPr>
              <a:lnSpc>
                <a:spcPct val="107000"/>
              </a:lnSpc>
              <a:buFontTx/>
              <a:buChar char="-"/>
            </a:pPr>
            <a:r>
              <a:rPr lang="pl-PL" altLang="pl-PL" sz="1600" b="1">
                <a:ea typeface="Calibri" panose="020F0502020204030204" pitchFamily="34" charset="0"/>
                <a:cs typeface="Times New Roman" panose="02020603050405020304" pitchFamily="18" charset="0"/>
              </a:rPr>
              <a:t>moduł 3 </a:t>
            </a:r>
            <a:r>
              <a:rPr lang="pl-PL" altLang="pl-PL" sz="1600">
                <a:ea typeface="Calibri" panose="020F0502020204030204" pitchFamily="34" charset="0"/>
                <a:cs typeface="Times New Roman" panose="02020603050405020304" pitchFamily="18" charset="0"/>
              </a:rPr>
              <a:t>(tworzenie nowych miejsc opieki oraz ich funkcjonowanie)</a:t>
            </a:r>
          </a:p>
          <a:p>
            <a:pPr>
              <a:lnSpc>
                <a:spcPct val="107000"/>
              </a:lnSpc>
              <a:buFontTx/>
              <a:buChar char="-"/>
            </a:pPr>
            <a:r>
              <a:rPr lang="pl-PL" altLang="pl-PL" sz="1600" b="1">
                <a:ea typeface="Calibri" panose="020F0502020204030204" pitchFamily="34" charset="0"/>
                <a:cs typeface="Times New Roman" panose="02020603050405020304" pitchFamily="18" charset="0"/>
              </a:rPr>
              <a:t>moduł 4</a:t>
            </a:r>
            <a:r>
              <a:rPr lang="pl-PL" altLang="pl-PL" sz="1600">
                <a:ea typeface="Calibri" panose="020F0502020204030204" pitchFamily="34" charset="0"/>
                <a:cs typeface="Times New Roman" panose="02020603050405020304" pitchFamily="18" charset="0"/>
              </a:rPr>
              <a:t> (dofinansowanie do funkcjonowania)</a:t>
            </a:r>
          </a:p>
          <a:p>
            <a:pPr>
              <a:lnSpc>
                <a:spcPct val="107000"/>
              </a:lnSpc>
              <a:buFontTx/>
              <a:buChar char="-"/>
            </a:pPr>
            <a:endParaRPr lang="pl-PL" altLang="pl-PL" sz="16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r>
              <a:rPr lang="pl-PL" altLang="pl-PL" sz="1800">
                <a:ea typeface="Calibri" panose="020F0502020204030204" pitchFamily="34" charset="0"/>
                <a:cs typeface="Times New Roman" panose="02020603050405020304" pitchFamily="18" charset="0"/>
              </a:rPr>
              <a:t>O dofinansowanie może się ubiegać </a:t>
            </a:r>
            <a:r>
              <a:rPr lang="pl-PL" altLang="pl-PL" sz="1800" b="1">
                <a:ea typeface="Calibri" panose="020F0502020204030204" pitchFamily="34" charset="0"/>
                <a:cs typeface="Times New Roman" panose="02020603050405020304" pitchFamily="18" charset="0"/>
              </a:rPr>
              <a:t>podmiot </a:t>
            </a:r>
            <a:r>
              <a:rPr lang="pl-PL" altLang="pl-PL" sz="1800" b="1" u="sng">
                <a:ea typeface="Calibri" panose="020F0502020204030204" pitchFamily="34" charset="0"/>
                <a:cs typeface="Times New Roman" panose="02020603050405020304" pitchFamily="18" charset="0"/>
              </a:rPr>
              <a:t>inny</a:t>
            </a:r>
            <a:r>
              <a:rPr lang="pl-PL" altLang="pl-PL" sz="1800" b="1">
                <a:ea typeface="Calibri" panose="020F0502020204030204" pitchFamily="34" charset="0"/>
                <a:cs typeface="Times New Roman" panose="02020603050405020304" pitchFamily="18" charset="0"/>
              </a:rPr>
              <a:t> niż jednostka samorządu terytorialnego </a:t>
            </a:r>
            <a:endParaRPr lang="pl-PL" altLang="pl-PL" sz="180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</a:pPr>
            <a:endParaRPr lang="pl-PL" altLang="pl-PL" sz="1400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slajd 4">
            <a:hlinkClick r:id="" action="ppaction://media"/>
            <a:extLst>
              <a:ext uri="{FF2B5EF4-FFF2-40B4-BE49-F238E27FC236}">
                <a16:creationId xmlns:a16="http://schemas.microsoft.com/office/drawing/2014/main" id="{9784AAB4-B6DE-4E00-97E2-C736D2DA8C0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1">
            <a:extLst>
              <a:ext uri="{FF2B5EF4-FFF2-40B4-BE49-F238E27FC236}">
                <a16:creationId xmlns:a16="http://schemas.microsoft.com/office/drawing/2014/main" id="{62AA1547-AE2B-4AF6-AC88-D87522F54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550" y="2492375"/>
            <a:ext cx="7786688" cy="4033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endParaRPr lang="pl-PL" altLang="pl-PL" sz="1400" dirty="0"/>
          </a:p>
          <a:p>
            <a:pPr>
              <a:defRPr/>
            </a:pPr>
            <a:r>
              <a:rPr lang="pl-PL" altLang="pl-PL" sz="1400" b="1" dirty="0"/>
              <a:t>Moduł 3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altLang="pl-PL" sz="1400" dirty="0"/>
              <a:t>dofinansowywane będą zadania polegające na tworzeniu i funkcjonowaniu, bądź tylko na tworzeniu miejsc opieki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altLang="pl-PL" sz="1400" dirty="0"/>
              <a:t>uwaga: nowością jest przeznaczenie dofinansowania również dla dzieci niepełnosprawnych</a:t>
            </a:r>
          </a:p>
          <a:p>
            <a:pPr>
              <a:spcBef>
                <a:spcPts val="0"/>
              </a:spcBef>
              <a:defRPr/>
            </a:pPr>
            <a:r>
              <a:rPr lang="pl-PL" altLang="pl-PL" sz="1400" dirty="0"/>
              <a:t>       i szczególnej opieki  (na etapie funkcjonowania instytucji) </a:t>
            </a:r>
          </a:p>
          <a:p>
            <a:pPr>
              <a:spcBef>
                <a:spcPts val="0"/>
              </a:spcBef>
              <a:defRPr/>
            </a:pPr>
            <a:r>
              <a:rPr lang="pl-PL" altLang="pl-PL" sz="1400" dirty="0"/>
              <a:t> </a:t>
            </a:r>
          </a:p>
          <a:p>
            <a:pPr>
              <a:spcBef>
                <a:spcPts val="0"/>
              </a:spcBef>
              <a:defRPr/>
            </a:pPr>
            <a:endParaRPr lang="pl-PL" altLang="pl-PL" sz="1400" dirty="0"/>
          </a:p>
          <a:p>
            <a:pPr>
              <a:spcBef>
                <a:spcPts val="0"/>
              </a:spcBef>
              <a:defRPr/>
            </a:pPr>
            <a:r>
              <a:rPr lang="pl-PL" altLang="pl-PL" sz="1400" b="1" dirty="0"/>
              <a:t>Moduł 4</a:t>
            </a:r>
            <a:r>
              <a:rPr lang="pl-PL" altLang="pl-PL" sz="1400" dirty="0"/>
              <a:t> 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altLang="pl-PL" sz="1400" dirty="0"/>
              <a:t>dofinansowywane będą zadania skierowane na wsparcie opieki w zakresie funkcjonowania 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endParaRPr lang="pl-PL" altLang="pl-PL" sz="1400" dirty="0"/>
          </a:p>
          <a:p>
            <a:pPr marL="0" indent="0">
              <a:spcBef>
                <a:spcPts val="0"/>
              </a:spcBef>
              <a:defRPr/>
            </a:pPr>
            <a:r>
              <a:rPr lang="pl-PL" altLang="pl-PL" dirty="0"/>
              <a:t>  </a:t>
            </a:r>
            <a:r>
              <a:rPr lang="pl-PL" altLang="pl-PL" b="1" dirty="0"/>
              <a:t> </a:t>
            </a:r>
            <a:r>
              <a:rPr lang="pl-PL" altLang="pl-PL" sz="1400" dirty="0"/>
              <a:t>uwaga: warunkiem przyznania dofinansowania do funkcjonowania (moduł 3 oraz moduł 4) jest </a:t>
            </a:r>
            <a:r>
              <a:rPr lang="pl-PL" altLang="pl-PL" sz="1400" b="1" dirty="0"/>
              <a:t>OBNIŻENIE</a:t>
            </a:r>
            <a:r>
              <a:rPr lang="pl-PL" altLang="pl-PL" sz="1400" dirty="0"/>
              <a:t> opłaty rodziców/opiekunów prawnych za pobyt dziecka w instytucji opieki</a:t>
            </a:r>
          </a:p>
        </p:txBody>
      </p:sp>
      <p:sp>
        <p:nvSpPr>
          <p:cNvPr id="12291" name="Text Box 2">
            <a:extLst>
              <a:ext uri="{FF2B5EF4-FFF2-40B4-BE49-F238E27FC236}">
                <a16:creationId xmlns:a16="http://schemas.microsoft.com/office/drawing/2014/main" id="{8080E141-0FA9-4B71-AD32-2638FAF931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5975" y="890588"/>
            <a:ext cx="7815263" cy="7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pic>
        <p:nvPicPr>
          <p:cNvPr id="2" name="slajd 5">
            <a:hlinkClick r:id="" action="ppaction://media"/>
            <a:extLst>
              <a:ext uri="{FF2B5EF4-FFF2-40B4-BE49-F238E27FC236}">
                <a16:creationId xmlns:a16="http://schemas.microsoft.com/office/drawing/2014/main" id="{D3EEF735-BB7C-414A-BC71-887D759DC43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6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">
            <a:extLst>
              <a:ext uri="{FF2B5EF4-FFF2-40B4-BE49-F238E27FC236}">
                <a16:creationId xmlns:a16="http://schemas.microsoft.com/office/drawing/2014/main" id="{35A098AC-A895-4413-A6F4-5067F05F3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sp>
        <p:nvSpPr>
          <p:cNvPr id="16387" name="Text Box 2">
            <a:extLst>
              <a:ext uri="{FF2B5EF4-FFF2-40B4-BE49-F238E27FC236}">
                <a16:creationId xmlns:a16="http://schemas.microsoft.com/office/drawing/2014/main" id="{836BA3D9-7E8E-42A3-A3F5-D01DDDE58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362200"/>
            <a:ext cx="76930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r>
              <a:rPr lang="pl-PL" sz="1400" b="1" dirty="0"/>
              <a:t>Wysokość dofinansowania</a:t>
            </a:r>
            <a:r>
              <a:rPr lang="pl-PL" sz="1400" dirty="0"/>
              <a:t> </a:t>
            </a:r>
            <a:r>
              <a:rPr lang="pl-PL" sz="1400" b="1" dirty="0"/>
              <a:t> </a:t>
            </a:r>
          </a:p>
          <a:p>
            <a:pPr>
              <a:spcBef>
                <a:spcPts val="0"/>
              </a:spcBef>
              <a:defRPr/>
            </a:pPr>
            <a:endParaRPr lang="pl-PL" sz="1400" b="1" dirty="0"/>
          </a:p>
          <a:p>
            <a:pPr>
              <a:spcBef>
                <a:spcPts val="0"/>
              </a:spcBef>
              <a:defRPr/>
            </a:pPr>
            <a:r>
              <a:rPr lang="pl-PL" sz="1400" b="1" dirty="0"/>
              <a:t>MODUŁ 3</a:t>
            </a:r>
            <a:endParaRPr lang="pl-PL" sz="14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 w przypadku wydatków </a:t>
            </a:r>
            <a:r>
              <a:rPr lang="pl-PL" sz="1400" b="1" dirty="0"/>
              <a:t>na tworzenie </a:t>
            </a:r>
            <a:r>
              <a:rPr lang="pl-PL" sz="1400" dirty="0"/>
              <a:t>miejsc: 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400" dirty="0"/>
              <a:t>   -  nie więcej niż 10 000 zł na 1 nowo tworzone miejsce w żłobku lub klubie dziecięcym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400" dirty="0"/>
              <a:t>   -  nie więcej niż   5 000 zł na 1 nowo tworzone miejsce u dziennego opiekuna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 w przypadku wydatków </a:t>
            </a:r>
            <a:r>
              <a:rPr lang="pl-PL" sz="1400" b="1" dirty="0"/>
              <a:t>na funkcjonowanie </a:t>
            </a:r>
            <a:r>
              <a:rPr lang="pl-PL" sz="1400" dirty="0"/>
              <a:t>miejsc miesięczna kwota dofinansowania zostanie określona na etapie rozstrzygnięcia konkursu, przy czym w przypadku miejsc dla dzieci niepełnosprawnych lub wymagających szczególnej opieki – ww. kwota zostanie odpowiednio zwiększona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endParaRPr lang="pl-PL" sz="1400" b="1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sz="1400" b="1" dirty="0"/>
              <a:t>MODUŁ 4 </a:t>
            </a: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 w przypadku wydatków </a:t>
            </a:r>
            <a:r>
              <a:rPr lang="pl-PL" sz="1400" b="1" dirty="0"/>
              <a:t>na funkcjonowanie </a:t>
            </a:r>
            <a:r>
              <a:rPr lang="pl-PL" sz="1400" dirty="0"/>
              <a:t>miejsc miesięczna kwota dofinansowania zostanie określona na etapie rozstrzygnięcia konkursu, przy czym w przypadku miejsc dla dzieci niepełnosprawnych lub wymagających szczególnej opieki – ww. kwota zostanie odpowiednio zwiększona</a:t>
            </a:r>
          </a:p>
        </p:txBody>
      </p:sp>
      <p:pic>
        <p:nvPicPr>
          <p:cNvPr id="2" name="slajd 6">
            <a:hlinkClick r:id="" action="ppaction://media"/>
            <a:extLst>
              <a:ext uri="{FF2B5EF4-FFF2-40B4-BE49-F238E27FC236}">
                <a16:creationId xmlns:a16="http://schemas.microsoft.com/office/drawing/2014/main" id="{FE011851-7788-48B6-9188-2B3CA1C4F7B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3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19CA035E-57D7-493B-B6C2-6A815B2E6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92375"/>
            <a:ext cx="7993063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r>
              <a:rPr lang="pl-PL" sz="1400" b="1" dirty="0"/>
              <a:t>Ogólne zasady (tworzenie):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udział dofinansowania – max </a:t>
            </a:r>
            <a:r>
              <a:rPr lang="pl-PL" sz="1400" b="1" dirty="0"/>
              <a:t>80 % kosztów realizacji zadania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b="1" dirty="0"/>
              <a:t>wydatki na</a:t>
            </a:r>
            <a:r>
              <a:rPr lang="pl-PL" sz="1400" dirty="0"/>
              <a:t> </a:t>
            </a:r>
            <a:r>
              <a:rPr lang="pl-PL" sz="1400" b="1" dirty="0"/>
              <a:t>tworzenie nowych: </a:t>
            </a:r>
            <a:r>
              <a:rPr lang="pl-PL" sz="1400" dirty="0"/>
              <a:t>majątkowe lub bieżące (katalog wydatków punkt 5.3.2 Programu; koszt niekwalifikowany: koszt zakupu nieruchomości oraz koszt budowy w zakresie wykonania nowego obiektu); dopuszcza się koszty pośrednie max </a:t>
            </a:r>
            <a:r>
              <a:rPr lang="pl-PL" sz="1400" b="1" dirty="0"/>
              <a:t>15 %</a:t>
            </a:r>
            <a:r>
              <a:rPr lang="pl-PL" sz="1400" dirty="0"/>
              <a:t> kosztów realizacji zadania ogółem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wydatki kwalifikowane (</a:t>
            </a:r>
            <a:r>
              <a:rPr lang="pl-PL" sz="1350" dirty="0"/>
              <a:t>dofinansowanie oraz wkład własny</a:t>
            </a:r>
            <a:r>
              <a:rPr lang="pl-PL" sz="1400" dirty="0"/>
              <a:t>): </a:t>
            </a:r>
            <a:r>
              <a:rPr lang="pl-PL" sz="1400" b="1" dirty="0"/>
              <a:t>od 1 stycznia do 31 grudnia 2021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200" dirty="0"/>
              <a:t>wydatki kwalifikowane w zakresie tworzenia nowych miejsc opieki to wydatki: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- poniesione i zapłacone do dnia wpisu instytucji opieki do rejestru żłobków i klubów  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  dziecięcych lub wykazu dziennych opiekunów </a:t>
            </a:r>
            <a:r>
              <a:rPr lang="pl-PL" sz="1200" b="1" dirty="0"/>
              <a:t>bądź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- takie, dla których data poniesienia do dnia wpisu do rejestru / wykazu została     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  udokumentowana dokumentem memoriałowym (np. fakturą), a których termin zapłaty nastąpił po </a:t>
            </a:r>
          </a:p>
          <a:p>
            <a:pPr marL="0" indent="0">
              <a:spcBef>
                <a:spcPts val="0"/>
              </a:spcBef>
              <a:defRPr/>
            </a:pPr>
            <a:r>
              <a:rPr lang="pl-PL" sz="1200" dirty="0"/>
              <a:t>            dniu wpisu do rejestru jednak nie później niż do 31 grudnia 2021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wkład własny: co najmniej 20%, w przypadku pozyskania przez oferenta środków  finansowych innych niż środki własne (również ze środków UE ) środki z innych źródeł są na równi traktowane ze środkami własnym podmiotu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trwałość projektu (5 lat od daty zakończenia zadania + 60 % obłożenia utworzonych miejsc!) </a:t>
            </a:r>
            <a:endParaRPr lang="pl-PL" sz="1200" dirty="0">
              <a:solidFill>
                <a:srgbClr val="FF0000"/>
              </a:solidFill>
            </a:endParaRPr>
          </a:p>
        </p:txBody>
      </p:sp>
      <p:sp>
        <p:nvSpPr>
          <p:cNvPr id="16387" name="Text Box 2">
            <a:extLst>
              <a:ext uri="{FF2B5EF4-FFF2-40B4-BE49-F238E27FC236}">
                <a16:creationId xmlns:a16="http://schemas.microsoft.com/office/drawing/2014/main" id="{541A4412-7329-45AB-B26E-426BEF7B36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pic>
        <p:nvPicPr>
          <p:cNvPr id="2" name="slajd 7">
            <a:hlinkClick r:id="" action="ppaction://media"/>
            <a:extLst>
              <a:ext uri="{FF2B5EF4-FFF2-40B4-BE49-F238E27FC236}">
                <a16:creationId xmlns:a16="http://schemas.microsoft.com/office/drawing/2014/main" id="{75AD4EE0-ACC0-410E-BA97-B215EA4D427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10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>
            <a:extLst>
              <a:ext uri="{FF2B5EF4-FFF2-40B4-BE49-F238E27FC236}">
                <a16:creationId xmlns:a16="http://schemas.microsoft.com/office/drawing/2014/main" id="{6168E7A6-9125-4487-9FD4-36208EAFC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92375"/>
            <a:ext cx="7993063" cy="410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r>
              <a:rPr lang="pl-PL" sz="1400" b="1" dirty="0"/>
              <a:t>Ogólne zasady (funkcjonowanie): 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udział dofinansowania – max </a:t>
            </a:r>
            <a:r>
              <a:rPr lang="pl-PL" sz="1400" b="1" dirty="0"/>
              <a:t>80 % ogólnej miesięcznej opłaty za pobyt (</a:t>
            </a:r>
            <a:r>
              <a:rPr lang="pl-PL" sz="1400" b="1" u="sng" dirty="0"/>
              <a:t>bez wyżywienia!</a:t>
            </a:r>
            <a:r>
              <a:rPr lang="pl-PL" sz="1400" b="1" dirty="0"/>
              <a:t>) ponoszonej przez rodziców  </a:t>
            </a:r>
            <a:r>
              <a:rPr lang="pl-PL" sz="1400" u="sng" dirty="0"/>
              <a:t>(opłata bez zniżek, tzn. bez kwoty dofinansowania przez gminę lub innych mających wpływ na jej obniżenie) </a:t>
            </a:r>
            <a:r>
              <a:rPr lang="pl-PL" sz="1400" dirty="0"/>
              <a:t>wskazanej w regulaminie lub innych dokumentach regulującej jej wysokość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400" b="1" dirty="0"/>
              <a:t>obowiązek poinformowania rodziców </a:t>
            </a:r>
            <a:r>
              <a:rPr lang="pl-PL" sz="1400" dirty="0"/>
              <a:t>o fakcie zakwalifikowania się do Programu,                            o miesięcznej kwocie przyznanego dofinansowania na 1 miejsce oraz o okresie dofinansowania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l-PL" sz="1400" dirty="0"/>
              <a:t>niezwłocznie po ogłoszeniu wyników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l-PL" sz="1400" dirty="0"/>
              <a:t>lub w pierwszym możliwym terminie, gdy instytucja jeszcze nie funkcjonuje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pl-PL" sz="1400" dirty="0"/>
              <a:t>informacja na stronie internetowej (jeżeli jest) oraz w ogólnie dostępnym miejscu w instytucji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miesięczna kwota dofinansowania przysługuje </a:t>
            </a:r>
            <a:r>
              <a:rPr lang="pl-PL" sz="1400" b="1" dirty="0"/>
              <a:t>w pełniej wysokości</a:t>
            </a:r>
            <a:r>
              <a:rPr lang="pl-PL" sz="1400" dirty="0"/>
              <a:t>, niezależnie od czasu przebywania dziecka w instytucji opieki </a:t>
            </a: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rozliczenie zadania – </a:t>
            </a:r>
            <a:r>
              <a:rPr lang="pl-PL" sz="1400" b="1" dirty="0"/>
              <a:t>wojewoda szczegółowo weryfikuje obniżenie opłat  </a:t>
            </a:r>
            <a:r>
              <a:rPr lang="pl-PL" sz="1400" dirty="0"/>
              <a:t>(</a:t>
            </a:r>
            <a:r>
              <a:rPr lang="pl-PL" sz="1400" b="1" dirty="0"/>
              <a:t>uwaga – podniesienie opłaty w stosunku do oferty konkursowej </a:t>
            </a:r>
            <a:r>
              <a:rPr lang="pl-PL" sz="1400" b="1" u="sng" dirty="0"/>
              <a:t>TYLKO i WYŁĄCZNE </a:t>
            </a:r>
            <a:r>
              <a:rPr lang="pl-PL" sz="1400" b="1" dirty="0"/>
              <a:t>za zgodą wojewody i pod warunkiem udokumentowania przyczyn wzrostu)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pl-PL" sz="1400" dirty="0"/>
          </a:p>
        </p:txBody>
      </p:sp>
      <p:sp>
        <p:nvSpPr>
          <p:cNvPr id="18435" name="Text Box 2">
            <a:extLst>
              <a:ext uri="{FF2B5EF4-FFF2-40B4-BE49-F238E27FC236}">
                <a16:creationId xmlns:a16="http://schemas.microsoft.com/office/drawing/2014/main" id="{CBCD7D92-ECC2-4922-A958-38AE135705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Clr>
                <a:srgbClr val="003366"/>
              </a:buClr>
              <a:buSzPct val="75000"/>
            </a:pPr>
            <a:r>
              <a:rPr lang="pl-PL" altLang="pl-PL" sz="3600"/>
              <a:t>Zasady programu MALUCH+2021</a:t>
            </a:r>
          </a:p>
        </p:txBody>
      </p:sp>
      <p:pic>
        <p:nvPicPr>
          <p:cNvPr id="2" name="slajd 8">
            <a:hlinkClick r:id="" action="ppaction://media"/>
            <a:extLst>
              <a:ext uri="{FF2B5EF4-FFF2-40B4-BE49-F238E27FC236}">
                <a16:creationId xmlns:a16="http://schemas.microsoft.com/office/drawing/2014/main" id="{8F33C81C-F386-401D-A51E-7ADFF74996E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24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>
            <a:extLst>
              <a:ext uri="{FF2B5EF4-FFF2-40B4-BE49-F238E27FC236}">
                <a16:creationId xmlns:a16="http://schemas.microsoft.com/office/drawing/2014/main" id="{D3ABF9C7-C07F-4D0C-8941-67ED101E8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92375"/>
            <a:ext cx="7488238" cy="3786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just" eaLnBrk="1" hangingPunct="1">
              <a:lnSpc>
                <a:spcPct val="90000"/>
              </a:lnSpc>
              <a:buClrTx/>
              <a:buSzPct val="75000"/>
              <a:buFontTx/>
              <a:buNone/>
              <a:defRPr/>
            </a:pPr>
            <a:endParaRPr lang="pl-PL" sz="1400" b="1" dirty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pl-PL" altLang="pl-PL" sz="1400" b="1" dirty="0"/>
              <a:t>Wzór oferty konkursowej do pobrania na stronie Ministerstwa Rodziny Pracy i Polityki Społecznej: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endParaRPr lang="pl-PL" altLang="pl-PL" sz="1400" dirty="0"/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pl-PL" altLang="pl-PL" sz="1400" dirty="0"/>
              <a:t>Link: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pl-PL" altLang="pl-PL" sz="1400" dirty="0"/>
              <a:t>https://www.gov.pl/web/rodzina/otwarty-konkurs-ofert-na-finansowe-wspieranie-zadan-z-zakresu-rozwoju-instytucji-opieki-nad-dziecmi-w-wieku-do-lat-3-maluch-2021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endParaRPr lang="pl-PL" alt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buFontTx/>
              <a:buNone/>
              <a:defRPr/>
            </a:pPr>
            <a:r>
              <a:rPr lang="pl-PL" altLang="pl-PL" sz="1400" dirty="0"/>
              <a:t>Zał. 3 - oferta konkursowa dla modułu 3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400" dirty="0"/>
              <a:t>Zał. 4 - oferta konkursowa dla modułu 4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endParaRPr lang="pl-PL" alt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400" dirty="0"/>
              <a:t>Przykład oferty konkursowe (wypełnionej – dla modułu 3):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r>
              <a:rPr lang="pl-PL" altLang="pl-PL" sz="1400" dirty="0"/>
              <a:t>https://www.gov.pl/web/rodzina/przykladowe-oferty-konkursowe3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endParaRPr lang="pl-PL" altLang="pl-PL" sz="1400" dirty="0"/>
          </a:p>
          <a:p>
            <a:pPr marL="0" indent="0">
              <a:lnSpc>
                <a:spcPct val="150000"/>
              </a:lnSpc>
              <a:spcBef>
                <a:spcPts val="0"/>
              </a:spcBef>
              <a:defRPr/>
            </a:pPr>
            <a:endParaRPr lang="pl-PL" altLang="pl-PL" sz="1400" dirty="0"/>
          </a:p>
          <a:p>
            <a:pPr algn="just" eaLnBrk="1" hangingPunct="1">
              <a:lnSpc>
                <a:spcPct val="90000"/>
              </a:lnSpc>
              <a:buClrTx/>
              <a:buSzPct val="75000"/>
              <a:buFontTx/>
              <a:buNone/>
              <a:defRPr/>
            </a:pPr>
            <a:endParaRPr lang="pl-PL" altLang="pl-PL" sz="1400" dirty="0">
              <a:solidFill>
                <a:schemeClr val="tx1"/>
              </a:solidFill>
            </a:endParaRPr>
          </a:p>
        </p:txBody>
      </p:sp>
      <p:sp>
        <p:nvSpPr>
          <p:cNvPr id="20483" name="Text Box 2">
            <a:extLst>
              <a:ext uri="{FF2B5EF4-FFF2-40B4-BE49-F238E27FC236}">
                <a16:creationId xmlns:a16="http://schemas.microsoft.com/office/drawing/2014/main" id="{CD97FCEB-01FC-4DCA-B2AC-49DA3F6CF0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500" y="8366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endParaRPr lang="pl-PL" altLang="pl-PL" sz="360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r>
              <a:rPr lang="pl-PL" altLang="pl-PL" sz="3600"/>
              <a:t>Wzór oferty konkursowej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pl-PL" altLang="pl-PL" sz="3600">
              <a:solidFill>
                <a:srgbClr val="006666"/>
              </a:solidFill>
            </a:endParaRPr>
          </a:p>
        </p:txBody>
      </p:sp>
      <p:pic>
        <p:nvPicPr>
          <p:cNvPr id="2" name="slajd 9">
            <a:hlinkClick r:id="" action="ppaction://media"/>
            <a:extLst>
              <a:ext uri="{FF2B5EF4-FFF2-40B4-BE49-F238E27FC236}">
                <a16:creationId xmlns:a16="http://schemas.microsoft.com/office/drawing/2014/main" id="{7994C634-1998-484D-BB4A-D6DC9D42A96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68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Prostokąt 2">
            <a:extLst>
              <a:ext uri="{FF2B5EF4-FFF2-40B4-BE49-F238E27FC236}">
                <a16:creationId xmlns:a16="http://schemas.microsoft.com/office/drawing/2014/main" id="{5B9BF656-8279-40B5-BE2B-8F3ED8C4A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341438"/>
            <a:ext cx="6985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buSzPct val="100000"/>
              <a:buFont typeface="Times New Roman" panose="02020603050405020304" pitchFamily="18" charset="0"/>
              <a:buNone/>
            </a:pPr>
            <a:r>
              <a:rPr lang="pl-PL" altLang="pl-PL" sz="2800">
                <a:solidFill>
                  <a:srgbClr val="003366"/>
                </a:solidFill>
              </a:rPr>
              <a:t>Wzór oferty konkursowej  - moduł 3</a:t>
            </a:r>
          </a:p>
        </p:txBody>
      </p:sp>
      <p:graphicFrame>
        <p:nvGraphicFramePr>
          <p:cNvPr id="22531" name="Obiekt 1">
            <a:extLst>
              <a:ext uri="{FF2B5EF4-FFF2-40B4-BE49-F238E27FC236}">
                <a16:creationId xmlns:a16="http://schemas.microsoft.com/office/drawing/2014/main" id="{42B1D9CE-B854-4551-819E-55CE31145F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27088" y="2420938"/>
          <a:ext cx="6913562" cy="432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Arkusz" r:id="rId4" imgW="15897128" imgH="14887594" progId="Excel.Sheet.8">
                  <p:embed/>
                </p:oleObj>
              </mc:Choice>
              <mc:Fallback>
                <p:oleObj name="Arkusz" r:id="rId4" imgW="15897128" imgH="14887594" progId="Excel.Sheet.8">
                  <p:embed/>
                  <p:pic>
                    <p:nvPicPr>
                      <p:cNvPr id="0" name="Obiek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2420938"/>
                        <a:ext cx="6913562" cy="432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>
            <a:extLst>
              <a:ext uri="{FF2B5EF4-FFF2-40B4-BE49-F238E27FC236}">
                <a16:creationId xmlns:a16="http://schemas.microsoft.com/office/drawing/2014/main" id="{DE242C3E-871B-4432-A360-E9B332AA3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8366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endParaRPr lang="pl-PL" altLang="pl-PL" sz="360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</a:pPr>
            <a:r>
              <a:rPr lang="pl-PL" altLang="pl-PL"/>
              <a:t>Wzór oferty konkursowej – moduł 4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endParaRPr lang="pl-PL" altLang="pl-PL" sz="3600">
              <a:solidFill>
                <a:srgbClr val="006666"/>
              </a:solidFill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963FD58-5ED7-403E-AEC2-7AA992A113FD}"/>
              </a:ext>
            </a:extLst>
          </p:cNvPr>
          <p:cNvGraphicFramePr>
            <a:graphicFrameLocks noGrp="1"/>
          </p:cNvGraphicFramePr>
          <p:nvPr/>
        </p:nvGraphicFramePr>
        <p:xfrm>
          <a:off x="1763713" y="2360613"/>
          <a:ext cx="4752973" cy="3967158"/>
        </p:xfrm>
        <a:graphic>
          <a:graphicData uri="http://schemas.openxmlformats.org/drawingml/2006/table">
            <a:tbl>
              <a:tblPr/>
              <a:tblGrid>
                <a:gridCol w="251608">
                  <a:extLst>
                    <a:ext uri="{9D8B030D-6E8A-4147-A177-3AD203B41FA5}">
                      <a16:colId xmlns:a16="http://schemas.microsoft.com/office/drawing/2014/main" val="1515788221"/>
                    </a:ext>
                  </a:extLst>
                </a:gridCol>
                <a:gridCol w="492875">
                  <a:extLst>
                    <a:ext uri="{9D8B030D-6E8A-4147-A177-3AD203B41FA5}">
                      <a16:colId xmlns:a16="http://schemas.microsoft.com/office/drawing/2014/main" val="4023887371"/>
                    </a:ext>
                  </a:extLst>
                </a:gridCol>
                <a:gridCol w="251608">
                  <a:extLst>
                    <a:ext uri="{9D8B030D-6E8A-4147-A177-3AD203B41FA5}">
                      <a16:colId xmlns:a16="http://schemas.microsoft.com/office/drawing/2014/main" val="2824950048"/>
                    </a:ext>
                  </a:extLst>
                </a:gridCol>
                <a:gridCol w="282629">
                  <a:extLst>
                    <a:ext uri="{9D8B030D-6E8A-4147-A177-3AD203B41FA5}">
                      <a16:colId xmlns:a16="http://schemas.microsoft.com/office/drawing/2014/main" val="1082514644"/>
                    </a:ext>
                  </a:extLst>
                </a:gridCol>
                <a:gridCol w="303309">
                  <a:extLst>
                    <a:ext uri="{9D8B030D-6E8A-4147-A177-3AD203B41FA5}">
                      <a16:colId xmlns:a16="http://schemas.microsoft.com/office/drawing/2014/main" val="2552725672"/>
                    </a:ext>
                  </a:extLst>
                </a:gridCol>
                <a:gridCol w="375687">
                  <a:extLst>
                    <a:ext uri="{9D8B030D-6E8A-4147-A177-3AD203B41FA5}">
                      <a16:colId xmlns:a16="http://schemas.microsoft.com/office/drawing/2014/main" val="2989851123"/>
                    </a:ext>
                  </a:extLst>
                </a:gridCol>
                <a:gridCol w="375687">
                  <a:extLst>
                    <a:ext uri="{9D8B030D-6E8A-4147-A177-3AD203B41FA5}">
                      <a16:colId xmlns:a16="http://schemas.microsoft.com/office/drawing/2014/main" val="2141444288"/>
                    </a:ext>
                  </a:extLst>
                </a:gridCol>
                <a:gridCol w="248161">
                  <a:extLst>
                    <a:ext uri="{9D8B030D-6E8A-4147-A177-3AD203B41FA5}">
                      <a16:colId xmlns:a16="http://schemas.microsoft.com/office/drawing/2014/main" val="1013399695"/>
                    </a:ext>
                  </a:extLst>
                </a:gridCol>
                <a:gridCol w="320542">
                  <a:extLst>
                    <a:ext uri="{9D8B030D-6E8A-4147-A177-3AD203B41FA5}">
                      <a16:colId xmlns:a16="http://schemas.microsoft.com/office/drawing/2014/main" val="2247202958"/>
                    </a:ext>
                  </a:extLst>
                </a:gridCol>
                <a:gridCol w="386028">
                  <a:extLst>
                    <a:ext uri="{9D8B030D-6E8A-4147-A177-3AD203B41FA5}">
                      <a16:colId xmlns:a16="http://schemas.microsoft.com/office/drawing/2014/main" val="1536044868"/>
                    </a:ext>
                  </a:extLst>
                </a:gridCol>
                <a:gridCol w="386028">
                  <a:extLst>
                    <a:ext uri="{9D8B030D-6E8A-4147-A177-3AD203B41FA5}">
                      <a16:colId xmlns:a16="http://schemas.microsoft.com/office/drawing/2014/main" val="3448560921"/>
                    </a:ext>
                  </a:extLst>
                </a:gridCol>
                <a:gridCol w="248161">
                  <a:extLst>
                    <a:ext uri="{9D8B030D-6E8A-4147-A177-3AD203B41FA5}">
                      <a16:colId xmlns:a16="http://schemas.microsoft.com/office/drawing/2014/main" val="3737072685"/>
                    </a:ext>
                  </a:extLst>
                </a:gridCol>
                <a:gridCol w="248161">
                  <a:extLst>
                    <a:ext uri="{9D8B030D-6E8A-4147-A177-3AD203B41FA5}">
                      <a16:colId xmlns:a16="http://schemas.microsoft.com/office/drawing/2014/main" val="3691269530"/>
                    </a:ext>
                  </a:extLst>
                </a:gridCol>
                <a:gridCol w="203354">
                  <a:extLst>
                    <a:ext uri="{9D8B030D-6E8A-4147-A177-3AD203B41FA5}">
                      <a16:colId xmlns:a16="http://schemas.microsoft.com/office/drawing/2014/main" val="4132802243"/>
                    </a:ext>
                  </a:extLst>
                </a:gridCol>
                <a:gridCol w="213694">
                  <a:extLst>
                    <a:ext uri="{9D8B030D-6E8A-4147-A177-3AD203B41FA5}">
                      <a16:colId xmlns:a16="http://schemas.microsoft.com/office/drawing/2014/main" val="257432931"/>
                    </a:ext>
                  </a:extLst>
                </a:gridCol>
                <a:gridCol w="165441">
                  <a:extLst>
                    <a:ext uri="{9D8B030D-6E8A-4147-A177-3AD203B41FA5}">
                      <a16:colId xmlns:a16="http://schemas.microsoft.com/office/drawing/2014/main" val="1565837675"/>
                    </a:ext>
                  </a:extLst>
                </a:gridCol>
              </a:tblGrid>
              <a:tr h="160943">
                <a:tc gridSpan="8">
                  <a:txBody>
                    <a:bodyPr/>
                    <a:lstStyle/>
                    <a:p>
                      <a:pPr algn="l" fontAlgn="ctr"/>
                      <a:r>
                        <a:rPr lang="pl-PL" sz="400" b="1" i="0" u="none" strike="noStrike">
                          <a:effectLst/>
                          <a:latin typeface="Arial" panose="020B0604020202020204" pitchFamily="34" charset="0"/>
                        </a:rPr>
                        <a:t>Oferta konkursowa „MALUCH+” 2021 (moduł 4 - dla podmiotów innych niż jst)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5667265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27212"/>
                  </a:ext>
                </a:extLst>
              </a:tr>
              <a:tr h="60128"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712251"/>
                  </a:ext>
                </a:extLst>
              </a:tr>
              <a:tr h="57121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23475155"/>
                  </a:ext>
                </a:extLst>
              </a:tr>
              <a:tr h="342730"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4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4658263"/>
                  </a:ext>
                </a:extLst>
              </a:tr>
              <a:tr h="161745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Pieczęć Podmiotu                                         (wypełnić tylko w przypadku składania oferty w wersji papierowej)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Data: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Miejsce złożenia oferty: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894016"/>
                  </a:ext>
                </a:extLst>
              </a:tr>
              <a:tr h="57121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5854605"/>
                  </a:ext>
                </a:extLst>
              </a:tr>
              <a:tr h="114243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Podmiot (nazwa, adres):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5098320"/>
                  </a:ext>
                </a:extLst>
              </a:tr>
              <a:tr h="120256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Podmiot składający ofertę (nazwa, adres)*: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Gmina: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0714576"/>
                  </a:ext>
                </a:extLst>
              </a:tr>
              <a:tr h="108832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KRS/PESEL podmiotu**: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Kod terytorialny GUS gminy, której dotyczy oferta (7 cyfr)***: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2855284"/>
                  </a:ext>
                </a:extLst>
              </a:tr>
              <a:tr h="87185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REGON podmiotu**: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WK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PK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GK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rodzaj gminy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1904494"/>
                  </a:ext>
                </a:extLst>
              </a:tr>
              <a:tr h="141301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2934996"/>
                  </a:ext>
                </a:extLst>
              </a:tr>
              <a:tr h="114243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Lp.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 dirty="0">
                          <a:effectLst/>
                          <a:latin typeface="Arial" panose="020B0604020202020204" pitchFamily="34" charset="0"/>
                        </a:rPr>
                        <a:t>Instytucja (nazwa, adres)</a:t>
                      </a:r>
                      <a:r>
                        <a:rPr lang="pl-PL" sz="300" b="0" i="0" u="none" strike="noStrike" baseline="30000" dirty="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pl-PL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Forma opieki nad dziećmi w wieku do lat 3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Funkcjonowanie miejsc dla dzieci (z wyłączeniem dzieci niepełnosprawnych lub wymagających szczególnej opieki)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Funkcjonowanie miejsc dla dzieci niepełnosprawnych lub wymagających szczególnej opieki </a:t>
                      </a:r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5</a:t>
                      </a:r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13427176"/>
                  </a:ext>
                </a:extLst>
              </a:tr>
              <a:tr h="69147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Liczba miejsc</a:t>
                      </a:r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Okres funkcjono-wania miejsc                (w miesiącach)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Miesięczna opłata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rodziców za pobyt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w 2021 r.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za 1 dziecko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bez uwzględnienia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przysługujących ulg</a:t>
                      </a:r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Miesięczna opłata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rodziców za pobyt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w 2021 r.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za 1 dziecko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z uwzględnienieniem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przysługujących ulg</a:t>
                      </a:r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3, 4</a:t>
                      </a:r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Liczba miejsc</a:t>
                      </a:r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 dirty="0">
                          <a:effectLst/>
                          <a:latin typeface="Arial" panose="020B0604020202020204" pitchFamily="34" charset="0"/>
                        </a:rPr>
                        <a:t>Okres </a:t>
                      </a:r>
                      <a:r>
                        <a:rPr lang="pl-PL" sz="300" b="0" i="0" u="none" strike="noStrike" dirty="0" err="1">
                          <a:effectLst/>
                          <a:latin typeface="Arial" panose="020B0604020202020204" pitchFamily="34" charset="0"/>
                        </a:rPr>
                        <a:t>funkcjono-wania</a:t>
                      </a:r>
                      <a:r>
                        <a:rPr lang="pl-PL" sz="300" b="0" i="0" u="none" strike="noStrike" dirty="0">
                          <a:effectLst/>
                          <a:latin typeface="Arial" panose="020B0604020202020204" pitchFamily="34" charset="0"/>
                        </a:rPr>
                        <a:t> miejsc</a:t>
                      </a:r>
                      <a:br>
                        <a:rPr lang="pl-PL" sz="300" b="0" i="0" u="none" strike="noStrike" dirty="0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 dirty="0">
                          <a:effectLst/>
                          <a:latin typeface="Arial" panose="020B0604020202020204" pitchFamily="34" charset="0"/>
                        </a:rPr>
                        <a:t>(w miesiącach)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Miesięczna opłata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rodziców za pobyt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w 2021 r.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za 1 dziecko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bez uwzględnienia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przysługujących ulg</a:t>
                      </a:r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Miesięczna opłata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rodziców za pobyt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w 2021 r.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za 1 dziecko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z uwzględnienieniem </a:t>
                      </a:r>
                      <a:b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przysługujących ulg</a:t>
                      </a:r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3, 4</a:t>
                      </a:r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082490"/>
                  </a:ext>
                </a:extLst>
              </a:tr>
              <a:tr h="147313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proszę wpisać:  żłobek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23369270"/>
                  </a:ext>
                </a:extLst>
              </a:tr>
              <a:tr h="10221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klub dziecięcy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5416632"/>
                  </a:ext>
                </a:extLst>
              </a:tr>
              <a:tr h="345736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dzienny opiekun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1035025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200" b="0" i="0" u="none" strike="noStrike"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969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07049163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2791510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5882948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1273107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2894546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0966918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71251891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864957"/>
                  </a:ext>
                </a:extLst>
              </a:tr>
              <a:tr h="51108">
                <a:tc>
                  <a:txBody>
                    <a:bodyPr/>
                    <a:lstStyle/>
                    <a:p>
                      <a:pPr algn="l" fontAlgn="b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RAZEM</a:t>
                      </a:r>
                    </a:p>
                  </a:txBody>
                  <a:tcPr marL="3006" marR="3006" marT="300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#DZIEL/0!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#DZIEL/0!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x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#DZIEL/0!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300" b="1" i="0" u="none" strike="noStrike">
                          <a:effectLst/>
                          <a:latin typeface="Arial" panose="020B0604020202020204" pitchFamily="34" charset="0"/>
                        </a:rPr>
                        <a:t>#DZIEL/0!</a:t>
                      </a: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l-PL" sz="3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4579466"/>
                  </a:ext>
                </a:extLst>
              </a:tr>
              <a:tr h="63134">
                <a:tc gridSpan="12">
                  <a:txBody>
                    <a:bodyPr/>
                    <a:lstStyle/>
                    <a:p>
                      <a:pPr algn="l" fontAlgn="t"/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 Każdą instytucję należy wykazać w odrębnym wierszu; </a:t>
                      </a: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6677287"/>
                  </a:ext>
                </a:extLst>
              </a:tr>
              <a:tr h="78167">
                <a:tc gridSpan="11">
                  <a:txBody>
                    <a:bodyPr/>
                    <a:lstStyle/>
                    <a:p>
                      <a:pPr algn="l" fontAlgn="t"/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2</a:t>
                      </a: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 W przypadku instytucji dwuzmianowych należy uwzględnić liczbę miejsc na obie zmiany.</a:t>
                      </a: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721478"/>
                  </a:ext>
                </a:extLst>
              </a:tr>
              <a:tr h="57121">
                <a:tc gridSpan="16">
                  <a:txBody>
                    <a:bodyPr/>
                    <a:lstStyle/>
                    <a:p>
                      <a:pPr algn="l" fontAlgn="t"/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 W kol. 6-7 i 10-11 należy podać miesięczną wysokość opłaty za pobyt (bez wyżywienia) dziecka w instytucji. </a:t>
                      </a: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637113"/>
                  </a:ext>
                </a:extLst>
              </a:tr>
              <a:tr h="60128">
                <a:tc gridSpan="10">
                  <a:txBody>
                    <a:bodyPr/>
                    <a:lstStyle/>
                    <a:p>
                      <a:pPr algn="l" fontAlgn="t"/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4 </a:t>
                      </a: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Miesięczna opłata rodziców za 1 dziecko pomniejszona o przysługujące ulgi (np. z budżetu gminy lub środków unijnych, ale nie dofinansowanie z programu "MALUCH+" 2021)</a:t>
                      </a: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8703233"/>
                  </a:ext>
                </a:extLst>
              </a:tr>
              <a:tr h="60128">
                <a:tc gridSpan="15">
                  <a:txBody>
                    <a:bodyPr/>
                    <a:lstStyle/>
                    <a:p>
                      <a:pPr algn="l" fontAlgn="t"/>
                      <a:r>
                        <a:rPr lang="pl-PL" sz="300" b="0" i="0" u="none" strike="noStrike" baseline="30000">
                          <a:effectLst/>
                          <a:latin typeface="Arial" panose="020B0604020202020204" pitchFamily="34" charset="0"/>
                        </a:rPr>
                        <a:t>6</a:t>
                      </a:r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 W przypadku oferty uwzględniającej funkcjonowanie w 2021 r. miejsc dla dzieci niepełnosprawnych lub wymagających szczególnej opieki, warunkiem otrzymania i wypłaty dofinansowania na ich funkcjonowanie jest ich faktyczne obsadzenie.</a:t>
                      </a: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19814"/>
                  </a:ext>
                </a:extLst>
              </a:tr>
              <a:tr h="60128"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6934115"/>
                  </a:ext>
                </a:extLst>
              </a:tr>
              <a:tr h="63977"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4908517"/>
                  </a:ext>
                </a:extLst>
              </a:tr>
              <a:tr h="63977">
                <a:tc gridSpan="4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* Tylko dla podmiotów współpracujących z uczelniami lub pracodawcami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245234"/>
                  </a:ext>
                </a:extLst>
              </a:tr>
              <a:tr h="120256">
                <a:tc gridSpan="13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** KRS w przypadku spółek prawa handlowego lub innej osoby prawnej, REGON w przypadku jednosobowej działalności gospodarczej, spółek prawa cywilnego oraz innej  jednostki organizacyjnej nie posiadającej osobowości prawnej, PESEL w pozostałych przypadkach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44937689"/>
                  </a:ext>
                </a:extLst>
              </a:tr>
              <a:tr h="63134">
                <a:tc gridSpan="13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*** Kod gminy wg GUS (7 cyfr w formacie 9999999), gdzie:pierwsze dwie to WK  (kod województwa), trzecia i czwarta to PK  (kod powiatu), piąta i szósta to GK  (kod gminy) i siódma to kod rodzaju gminy (1,2,3)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0362553"/>
                  </a:ext>
                </a:extLst>
              </a:tr>
              <a:tr h="63977"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4625668"/>
                  </a:ext>
                </a:extLst>
              </a:tr>
              <a:tr h="66141"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l-PL" sz="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4465178"/>
                  </a:ext>
                </a:extLst>
              </a:tr>
              <a:tr h="78167">
                <a:tc>
                  <a:txBody>
                    <a:bodyPr/>
                    <a:lstStyle/>
                    <a:p>
                      <a:pPr algn="ctr" fontAlgn="ctr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>
                  <a:txBody>
                    <a:bodyPr/>
                    <a:lstStyle/>
                    <a:p>
                      <a:pPr algn="ctr" fontAlgn="t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Imię i nazwisko osoby upoważnionej do składania wyjaśnień, uzupełnień i zmian dotyczących oferty:</a:t>
                      </a:r>
                    </a:p>
                  </a:txBody>
                  <a:tcPr marL="3006" marR="3006" marT="3006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4" gridSpan="2"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Imię i nazwisko osoby składającej ofertę:</a:t>
                      </a:r>
                    </a:p>
                  </a:txBody>
                  <a:tcPr marL="3006" marR="3006" marT="30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rowSpan="3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3841071"/>
                  </a:ext>
                </a:extLst>
              </a:tr>
              <a:tr h="60128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8544918"/>
                  </a:ext>
                </a:extLst>
              </a:tr>
              <a:tr h="60128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Telefon: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634884"/>
                  </a:ext>
                </a:extLst>
              </a:tr>
              <a:tr h="108832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Adres e-mail: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3459651"/>
                  </a:ext>
                </a:extLst>
              </a:tr>
              <a:tr h="57121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3843967"/>
                  </a:ext>
                </a:extLst>
              </a:tr>
              <a:tr h="81172"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r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Podpis osoby składającej ofertę: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pl-PL" sz="3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006" marR="3006" marT="300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3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006" marR="3006" marT="300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548752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>
            <a:extLst>
              <a:ext uri="{FF2B5EF4-FFF2-40B4-BE49-F238E27FC236}">
                <a16:creationId xmlns:a16="http://schemas.microsoft.com/office/drawing/2014/main" id="{F5A2470E-F39F-49C4-9A17-9FD27C9E1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0750" y="836613"/>
            <a:ext cx="7780338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Załączniki do oferty konkursowej</a:t>
            </a:r>
          </a:p>
        </p:txBody>
      </p:sp>
      <p:sp>
        <p:nvSpPr>
          <p:cNvPr id="26627" name="Text Box 2">
            <a:extLst>
              <a:ext uri="{FF2B5EF4-FFF2-40B4-BE49-F238E27FC236}">
                <a16:creationId xmlns:a16="http://schemas.microsoft.com/office/drawing/2014/main" id="{4A683B1C-A002-472E-B734-67D1ED2AB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2420938"/>
            <a:ext cx="7693025" cy="417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r>
              <a:rPr lang="pl-PL" altLang="pl-PL" sz="1200" b="1" u="sng"/>
              <a:t>Załączniki do oferty konkursowej:</a:t>
            </a:r>
          </a:p>
          <a:p>
            <a:pPr>
              <a:spcBef>
                <a:spcPct val="0"/>
              </a:spcBef>
            </a:pPr>
            <a:r>
              <a:rPr lang="pl-PL" altLang="pl-PL" sz="1200" b="1"/>
              <a:t>Moduł 3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1. Kalkulacja kosztów (wzór określony przez wojewodę śląskiego) – tylko na część dotyczącą tworzenia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2. W przypadku oferty dotyczącej uczelni, składanej przez podmiot współpracujący, dołączyć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umowę/ porozumienie współpracy z uczelnią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3. W przypadku oferty dotyczącej pracodawcy, składanej przez podmiot współpracujący, dołączyć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umowę/ porozumienie współpracy z pracodawcą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4. W przypadku osób fizycznych – oświadczenie o zapoznaniu się z klauzulą informacyjną dot. ochrony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danych osobowych w związku z uczestnictwie w Programie  (zał. nr 28 do Programu)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5. W przypadku osób fizycznych  - oświadczenie o wyrażeniu zgody na przetwarzanie danych osobowych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przez wojewodę w związku z uczestnictwie w Programie (wzór określony będzie przez wojewodę śląskiego)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6. Planowany cennik instytucji opieki na 2021 rok </a:t>
            </a:r>
          </a:p>
          <a:p>
            <a:pPr>
              <a:spcBef>
                <a:spcPct val="0"/>
              </a:spcBef>
            </a:pPr>
            <a:r>
              <a:rPr lang="pl-PL" altLang="pl-PL" sz="1200" b="1"/>
              <a:t>Moduł 4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1. W przypadku oferty dotyczącej uczelni, składanej przez podmiot współpracujący, dołączyć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umowę/ porozumienie współpracy z uczelnią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2. W przypadku oferty dotyczącej pracodawcy, składanej przez podmiot współpracujący, dołączyć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umowę/ porozumienie współpracy z pracodawcą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4. W przypadku osób fizycznych – oświadczenie o zapoznaniu się z klauzulą informacyjną dot. ochrony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danych osobowych w związku z uczestnictwie w Programie  (zał. nr 28 do Programu)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5. W przypadku osób fizycznych  - oświadczenie o wyrażeniu zgody na przetwarzanie danych osobowych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    przez wojewodę w związku z uczestnictwie w Programie (wzór określony będzie przez wojewodę śląskiego)</a:t>
            </a:r>
          </a:p>
          <a:p>
            <a:pPr>
              <a:spcBef>
                <a:spcPct val="0"/>
              </a:spcBef>
            </a:pPr>
            <a:r>
              <a:rPr lang="pl-PL" altLang="pl-PL" sz="1200"/>
              <a:t>6. Planowany cennik instytucji opieki na 2021 rok</a:t>
            </a:r>
          </a:p>
          <a:p>
            <a:pPr>
              <a:spcBef>
                <a:spcPct val="0"/>
              </a:spcBef>
            </a:pPr>
            <a:endParaRPr lang="pl-PL" altLang="pl-PL" sz="1200"/>
          </a:p>
          <a:p>
            <a:pPr>
              <a:spcBef>
                <a:spcPct val="0"/>
              </a:spcBef>
            </a:pPr>
            <a:endParaRPr lang="pl-PL" altLang="pl-PL" sz="1200"/>
          </a:p>
          <a:p>
            <a:pPr>
              <a:spcBef>
                <a:spcPct val="0"/>
              </a:spcBef>
            </a:pPr>
            <a:endParaRPr lang="pl-PL" altLang="pl-PL" sz="1200"/>
          </a:p>
        </p:txBody>
      </p:sp>
      <p:pic>
        <p:nvPicPr>
          <p:cNvPr id="2" name="slajd 12">
            <a:hlinkClick r:id="" action="ppaction://media"/>
            <a:extLst>
              <a:ext uri="{FF2B5EF4-FFF2-40B4-BE49-F238E27FC236}">
                <a16:creationId xmlns:a16="http://schemas.microsoft.com/office/drawing/2014/main" id="{4F21A806-29C2-4F5E-877B-0B5C4B8ACB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83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>
            <a:extLst>
              <a:ext uri="{FF2B5EF4-FFF2-40B4-BE49-F238E27FC236}">
                <a16:creationId xmlns:a16="http://schemas.microsoft.com/office/drawing/2014/main" id="{2B975011-8A00-409C-B7AB-572AB00F39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088" y="692150"/>
            <a:ext cx="7780337" cy="998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Załączniki do oferty konkursowej</a:t>
            </a:r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2AE34071-5F92-47A7-913E-7411187D9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492375"/>
            <a:ext cx="7693025" cy="385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lnSpc>
                <a:spcPct val="107000"/>
              </a:lnSpc>
              <a:spcAft>
                <a:spcPts val="0"/>
              </a:spcAft>
              <a:defRPr/>
            </a:pPr>
            <a:r>
              <a:rPr lang="pl-PL" sz="1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UWAGA:</a:t>
            </a:r>
          </a:p>
          <a:p>
            <a:pPr>
              <a:lnSpc>
                <a:spcPct val="107000"/>
              </a:lnSpc>
              <a:spcAft>
                <a:spcPts val="0"/>
              </a:spcAft>
              <a:defRPr/>
            </a:pPr>
            <a:endParaRPr lang="pl-PL" sz="1400" dirty="0"/>
          </a:p>
          <a:p>
            <a:pPr marL="285750" indent="-285750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pl-PL" altLang="pl-PL" sz="1400" dirty="0"/>
              <a:t>Wzór kosztorysu dla modułu 3 ( w zakresie tworzenia nowych miejsc)  będzie dostępny              w ogłoszeniu wojewody śląskiego o konkursie, </a:t>
            </a:r>
            <a:r>
              <a:rPr lang="pl-PL" altLang="pl-PL" sz="1400" b="1" u="sng" dirty="0">
                <a:solidFill>
                  <a:srgbClr val="00B050"/>
                </a:solidFill>
              </a:rPr>
              <a:t>w terminie do 6 września 2021 </a:t>
            </a:r>
          </a:p>
          <a:p>
            <a:pPr marL="285750" indent="-285750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defRPr/>
            </a:pPr>
            <a:endParaRPr lang="pl-PL" sz="1400" dirty="0">
              <a:solidFill>
                <a:srgbClr val="00B050"/>
              </a:solidFill>
            </a:endParaRPr>
          </a:p>
          <a:p>
            <a:pPr marL="285750" indent="-285750">
              <a:spcBef>
                <a:spcPts val="0"/>
              </a:spcBef>
              <a:buSzPct val="110000"/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W module 3, w przypadku oferty dotyczącej inwestycji budowlanej, beneficjent będzie miał obowiązek przedstawienia </a:t>
            </a:r>
            <a:r>
              <a:rPr lang="pl-PL" sz="1400" b="1" dirty="0"/>
              <a:t>programu inwestycji </a:t>
            </a:r>
            <a:r>
              <a:rPr lang="pl-PL" sz="1400" dirty="0"/>
              <a:t>oraz dokumentu potwierdzającego</a:t>
            </a:r>
            <a:r>
              <a:rPr lang="pl-PL" sz="1400" b="1" dirty="0"/>
              <a:t> tytuł prawny do lokalu,</a:t>
            </a:r>
            <a:r>
              <a:rPr lang="pl-PL" sz="1400" dirty="0"/>
              <a:t> w którym będzie prowadzona instytucja opieki, na </a:t>
            </a:r>
            <a:r>
              <a:rPr lang="pl-PL" sz="1400" b="1" u="sng" dirty="0">
                <a:solidFill>
                  <a:srgbClr val="00B050"/>
                </a:solidFill>
              </a:rPr>
              <a:t>etapie składania do wojewody śląskiego oświadczenia o przyjęciu dofinansowania</a:t>
            </a:r>
          </a:p>
          <a:p>
            <a:pPr marL="0" indent="0">
              <a:spcBef>
                <a:spcPts val="0"/>
              </a:spcBef>
              <a:buSzPct val="110000"/>
              <a:defRPr/>
            </a:pPr>
            <a:r>
              <a:rPr lang="pl-PL" sz="1400" dirty="0"/>
              <a:t>     </a:t>
            </a:r>
          </a:p>
          <a:p>
            <a:pPr marL="0" indent="0">
              <a:spcBef>
                <a:spcPts val="0"/>
              </a:spcBef>
              <a:buSzPct val="110000"/>
              <a:defRPr/>
            </a:pPr>
            <a:r>
              <a:rPr lang="pl-PL" sz="1400" dirty="0"/>
              <a:t>       Wzór programu inwestycji  – zał. nr 10 do Programu </a:t>
            </a:r>
          </a:p>
          <a:p>
            <a:pPr marL="0" indent="0">
              <a:spcBef>
                <a:spcPts val="0"/>
              </a:spcBef>
              <a:buSzPct val="110000"/>
              <a:defRPr/>
            </a:pPr>
            <a:endParaRPr lang="pl-PL" sz="1400" b="1" dirty="0"/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  <a:defRPr/>
            </a:pPr>
            <a:r>
              <a:rPr lang="pl-PL" sz="1400" dirty="0"/>
              <a:t>Wzór oświadczenia o </a:t>
            </a:r>
            <a:r>
              <a:rPr lang="pl-PL" altLang="pl-PL" sz="1400" dirty="0"/>
              <a:t>wyrażaniu zgody na przetwarzanie danych osobowych (moduł 3 i moduł 4) będzie dostępny w ogłoszeniu wojewody śląskiego o konkursie, </a:t>
            </a:r>
            <a:r>
              <a:rPr lang="pl-PL" altLang="pl-PL" sz="1400" b="1" u="sng" dirty="0">
                <a:solidFill>
                  <a:srgbClr val="00B050"/>
                </a:solidFill>
              </a:rPr>
              <a:t>w terminie do 6 września 2021 </a:t>
            </a:r>
            <a:endParaRPr lang="pl-PL" sz="1400" dirty="0"/>
          </a:p>
          <a:p>
            <a:pPr marL="0" indent="0">
              <a:spcBef>
                <a:spcPts val="0"/>
              </a:spcBef>
              <a:defRPr/>
            </a:pPr>
            <a:endParaRPr lang="pl-PL" altLang="pl-PL" sz="1400" dirty="0"/>
          </a:p>
        </p:txBody>
      </p:sp>
      <p:pic>
        <p:nvPicPr>
          <p:cNvPr id="2" name="slajd 13">
            <a:hlinkClick r:id="" action="ppaction://media"/>
            <a:extLst>
              <a:ext uri="{FF2B5EF4-FFF2-40B4-BE49-F238E27FC236}">
                <a16:creationId xmlns:a16="http://schemas.microsoft.com/office/drawing/2014/main" id="{FF4843E6-9928-4104-8FB6-83DCAB3EB12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5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>
            <a:extLst>
              <a:ext uri="{FF2B5EF4-FFF2-40B4-BE49-F238E27FC236}">
                <a16:creationId xmlns:a16="http://schemas.microsoft.com/office/drawing/2014/main" id="{F29A5334-0639-4146-B7F7-65FBF05805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2492375"/>
            <a:ext cx="7704137" cy="373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>
              <a:defRPr/>
            </a:pPr>
            <a:endParaRPr lang="pl-PL" sz="1400" b="1" dirty="0"/>
          </a:p>
          <a:p>
            <a:pPr>
              <a:defRPr/>
            </a:pPr>
            <a:r>
              <a:rPr lang="pl-PL" sz="1400" b="1" dirty="0"/>
              <a:t>29 lipca br.</a:t>
            </a:r>
            <a:r>
              <a:rPr lang="pl-PL" sz="1400" dirty="0"/>
              <a:t> - ogłoszenie programu „MALUCH+” 2021</a:t>
            </a:r>
          </a:p>
          <a:p>
            <a:pPr>
              <a:defRPr/>
            </a:pPr>
            <a:r>
              <a:rPr lang="pl-PL" sz="1400" b="1" dirty="0"/>
              <a:t>7 września - 6 listopada br.</a:t>
            </a:r>
            <a:r>
              <a:rPr lang="pl-PL" sz="1400" dirty="0"/>
              <a:t> – termin składania ofert konkursowych w ramach modułu 3 i 4</a:t>
            </a:r>
          </a:p>
          <a:p>
            <a:pPr>
              <a:defRPr/>
            </a:pPr>
            <a:r>
              <a:rPr lang="pl-PL" sz="1400" b="1" dirty="0"/>
              <a:t>15 stycznia 2021 r.</a:t>
            </a:r>
            <a:r>
              <a:rPr lang="pl-PL" sz="1400" dirty="0"/>
              <a:t> – ogłoszenie wyników dla modułu 3 i 4</a:t>
            </a:r>
          </a:p>
          <a:p>
            <a:pPr marL="0">
              <a:spcBef>
                <a:spcPts val="0"/>
              </a:spcBef>
              <a:defRPr/>
            </a:pPr>
            <a:r>
              <a:rPr lang="pl-PL" sz="1400" dirty="0"/>
              <a:t>uwaga:</a:t>
            </a:r>
          </a:p>
          <a:p>
            <a:pPr marL="0" eaLnBrk="1" hangingPunct="1">
              <a:spcBef>
                <a:spcPts val="0"/>
              </a:spcBef>
              <a:buClrTx/>
              <a:buSzPct val="75000"/>
              <a:buFontTx/>
              <a:buNone/>
              <a:defRPr/>
            </a:pPr>
            <a:r>
              <a:rPr lang="pl-PL" altLang="pl-PL" sz="1400" dirty="0"/>
              <a:t>Wyniki konkursu zostaną podane do publicznej wiadomości na stronie internetowej Ministerstwa Rodziny, Pracy i Polityki Społecznej oraz przekazane do urzędów wojewódzkich</a:t>
            </a:r>
          </a:p>
          <a:p>
            <a:pPr>
              <a:defRPr/>
            </a:pPr>
            <a:r>
              <a:rPr lang="pl-PL" sz="1400" b="1" dirty="0"/>
              <a:t>7 dni roboczych</a:t>
            </a:r>
            <a:r>
              <a:rPr lang="pl-PL" sz="1400" dirty="0"/>
              <a:t> od dnia ogłoszenia wyników konkursu - beneficjenci dostarczają do wojewody śląskiego </a:t>
            </a:r>
            <a:r>
              <a:rPr lang="pl-PL" sz="1400" b="1" dirty="0">
                <a:solidFill>
                  <a:srgbClr val="00B050"/>
                </a:solidFill>
              </a:rPr>
              <a:t>oświadczenie o przyjęciu dotacji lub środków Funduszu Pracy, a także program inwestycji oraz tytuł prawny do lokalu</a:t>
            </a:r>
          </a:p>
          <a:p>
            <a:pPr>
              <a:defRPr/>
            </a:pPr>
            <a:r>
              <a:rPr lang="pl-PL" sz="1400" dirty="0"/>
              <a:t> </a:t>
            </a:r>
          </a:p>
        </p:txBody>
      </p:sp>
      <p:sp>
        <p:nvSpPr>
          <p:cNvPr id="30723" name="Text Box 2">
            <a:extLst>
              <a:ext uri="{FF2B5EF4-FFF2-40B4-BE49-F238E27FC236}">
                <a16:creationId xmlns:a16="http://schemas.microsoft.com/office/drawing/2014/main" id="{7D29666D-1B6C-4A64-81F0-FC4EB904D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Harmonogram:</a:t>
            </a:r>
          </a:p>
        </p:txBody>
      </p:sp>
      <p:pic>
        <p:nvPicPr>
          <p:cNvPr id="2" name="slajd14">
            <a:hlinkClick r:id="" action="ppaction://media"/>
            <a:extLst>
              <a:ext uri="{FF2B5EF4-FFF2-40B4-BE49-F238E27FC236}">
                <a16:creationId xmlns:a16="http://schemas.microsoft.com/office/drawing/2014/main" id="{B221F104-FC41-4917-9160-742B666B739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48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>
            <a:extLst>
              <a:ext uri="{FF2B5EF4-FFF2-40B4-BE49-F238E27FC236}">
                <a16:creationId xmlns:a16="http://schemas.microsoft.com/office/drawing/2014/main" id="{1C8B4A1E-8F15-40AD-8433-6C20ABD25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1075" y="2349500"/>
            <a:ext cx="7839075" cy="4148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>
            <a:lvl1pPr marL="339725" indent="-339725"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339725" algn="l"/>
                <a:tab pos="787400" algn="l"/>
                <a:tab pos="1236663" algn="l"/>
                <a:tab pos="1685925" algn="l"/>
                <a:tab pos="2135188" algn="l"/>
                <a:tab pos="2584450" algn="l"/>
                <a:tab pos="3033713" algn="l"/>
                <a:tab pos="3482975" algn="l"/>
                <a:tab pos="3932238" algn="l"/>
                <a:tab pos="4381500" algn="l"/>
                <a:tab pos="4830763" algn="l"/>
                <a:tab pos="5280025" algn="l"/>
                <a:tab pos="5729288" algn="l"/>
                <a:tab pos="6178550" algn="l"/>
                <a:tab pos="6627813" algn="l"/>
                <a:tab pos="7077075" algn="l"/>
                <a:tab pos="7526338" algn="l"/>
                <a:tab pos="7975600" algn="l"/>
                <a:tab pos="8424863" algn="l"/>
                <a:tab pos="8874125" algn="l"/>
                <a:tab pos="9323388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600" b="1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600" b="1" dirty="0"/>
              <a:t>Wydział Rozwoju i Współpracy Terytorialnej Śląskiego Urzędu Wojewódzkiego: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400" b="1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Magdalena Kiełbicka, tel. 32 20 77 171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Karolina Bromboszcz, tel. 32 20 77 146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Bożena Żur, tel. 32 20 77 146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Iwona Hermyt, tel. 32 20 77 154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Maria Grządziel, tel. 32 20 77 154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400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b="1" dirty="0"/>
              <a:t>Strona Ministerstwa Rodziny, Pracy i Polityki Społecznej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(program MALUCH+2021, pytania + odpowiedzi, przykładowe oferty konkursowe):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altLang="pl-PL" sz="1400" dirty="0"/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r>
              <a:rPr lang="pl-PL" altLang="pl-PL" sz="1400" dirty="0"/>
              <a:t>https://www.gov.pl/web/rodzina/maluch-2024</a:t>
            </a: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sz="1400" dirty="0">
              <a:hlinkClick r:id="rId5"/>
            </a:endParaRPr>
          </a:p>
          <a:p>
            <a:pPr marL="457200" indent="-455613" eaLnBrk="1" hangingPunct="1">
              <a:lnSpc>
                <a:spcPct val="80000"/>
              </a:lnSpc>
              <a:buClrTx/>
              <a:buSzPct val="75000"/>
              <a:tabLst>
                <a:tab pos="457200" algn="l"/>
                <a:tab pos="904875" algn="l"/>
                <a:tab pos="1354138" algn="l"/>
                <a:tab pos="1803400" algn="l"/>
                <a:tab pos="2252663" algn="l"/>
                <a:tab pos="2701925" algn="l"/>
                <a:tab pos="3151188" algn="l"/>
                <a:tab pos="3600450" algn="l"/>
                <a:tab pos="4049713" algn="l"/>
                <a:tab pos="4498975" algn="l"/>
                <a:tab pos="4948238" algn="l"/>
                <a:tab pos="5397500" algn="l"/>
                <a:tab pos="5846763" algn="l"/>
                <a:tab pos="6296025" algn="l"/>
                <a:tab pos="6745288" algn="l"/>
                <a:tab pos="7194550" algn="l"/>
                <a:tab pos="7643813" algn="l"/>
                <a:tab pos="8093075" algn="l"/>
                <a:tab pos="8542338" algn="l"/>
                <a:tab pos="8991600" algn="l"/>
                <a:tab pos="9440863" algn="l"/>
              </a:tabLst>
              <a:defRPr/>
            </a:pPr>
            <a:endParaRPr lang="pl-PL" sz="1400" dirty="0">
              <a:hlinkClick r:id="rId5"/>
            </a:endParaRPr>
          </a:p>
          <a:p>
            <a:pPr marL="0" indent="0" eaLnBrk="1" hangingPunct="1">
              <a:spcBef>
                <a:spcPts val="600"/>
              </a:spcBef>
              <a:buClr>
                <a:srgbClr val="003366"/>
              </a:buClr>
              <a:buSzPct val="75000"/>
              <a:defRPr/>
            </a:pPr>
            <a:endParaRPr lang="pl-PL" altLang="pl-PL" sz="1400" dirty="0">
              <a:solidFill>
                <a:schemeClr val="tx1"/>
              </a:solidFill>
            </a:endParaRPr>
          </a:p>
        </p:txBody>
      </p:sp>
      <p:sp>
        <p:nvSpPr>
          <p:cNvPr id="32771" name="Text Box 2">
            <a:extLst>
              <a:ext uri="{FF2B5EF4-FFF2-40B4-BE49-F238E27FC236}">
                <a16:creationId xmlns:a16="http://schemas.microsoft.com/office/drawing/2014/main" id="{B49148D8-32AE-4AB2-8C75-FC90003F0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3438" y="833438"/>
            <a:ext cx="7780337" cy="998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/>
              <a:t>Osoby do kontaktu:</a:t>
            </a:r>
          </a:p>
        </p:txBody>
      </p:sp>
      <p:pic>
        <p:nvPicPr>
          <p:cNvPr id="2" name="slajd 15">
            <a:hlinkClick r:id="" action="ppaction://media"/>
            <a:extLst>
              <a:ext uri="{FF2B5EF4-FFF2-40B4-BE49-F238E27FC236}">
                <a16:creationId xmlns:a16="http://schemas.microsoft.com/office/drawing/2014/main" id="{FECB117B-B0FB-4B65-8624-B4310D596C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5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ext Box 1">
            <a:extLst>
              <a:ext uri="{FF2B5EF4-FFF2-40B4-BE49-F238E27FC236}">
                <a16:creationId xmlns:a16="http://schemas.microsoft.com/office/drawing/2014/main" id="{53F766F0-FD3F-4CD1-B875-C1E917EE9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5200" y="1270000"/>
            <a:ext cx="7672388" cy="1347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FontTx/>
              <a:buNone/>
            </a:pPr>
            <a:r>
              <a:rPr lang="pl-PL" altLang="pl-PL" sz="3600" b="1"/>
              <a:t>Dziękujemy za uwagę</a:t>
            </a:r>
          </a:p>
        </p:txBody>
      </p:sp>
      <p:sp>
        <p:nvSpPr>
          <p:cNvPr id="34819" name="Text Box 2">
            <a:extLst>
              <a:ext uri="{FF2B5EF4-FFF2-40B4-BE49-F238E27FC236}">
                <a16:creationId xmlns:a16="http://schemas.microsoft.com/office/drawing/2014/main" id="{DF746E5E-902A-4E50-836B-BB3B09B57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3600" y="2927350"/>
            <a:ext cx="4013200" cy="182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spcBef>
                <a:spcPts val="7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8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1pPr>
            <a:lvl2pPr>
              <a:spcBef>
                <a:spcPts val="6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2pPr>
            <a:lvl3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3pPr>
            <a:lvl4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4pPr>
            <a:lvl5pPr>
              <a:spcBef>
                <a:spcPts val="5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5pPr>
            <a:lvl6pPr marL="25146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6pPr>
            <a:lvl7pPr marL="29718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7pPr>
            <a:lvl8pPr marL="34290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8pPr>
            <a:lvl9pPr marL="3886200" indent="-228600" defTabSz="449263" eaLnBrk="0" fontAlgn="base" hangingPunct="0">
              <a:spcBef>
                <a:spcPts val="5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003366"/>
                </a:solidFill>
                <a:latin typeface="Arial" panose="020B0604020202020204" pitchFamily="34" charset="0"/>
                <a:cs typeface="Arial Unicode MS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Pct val="75000"/>
              <a:buFontTx/>
              <a:buNone/>
            </a:pPr>
            <a:r>
              <a:rPr lang="pl-PL" altLang="pl-PL" sz="1800">
                <a:solidFill>
                  <a:srgbClr val="006666"/>
                </a:solidFill>
              </a:rPr>
              <a:t>Materiał przygotował Wydział Rozwoju i Współpracy Terytorialnej   w Śląskim Urzędzie Wojewódzkim</a:t>
            </a:r>
          </a:p>
          <a:p>
            <a:pPr eaLnBrk="1" hangingPunct="1">
              <a:spcBef>
                <a:spcPct val="0"/>
              </a:spcBef>
              <a:buClrTx/>
              <a:buSzPct val="75000"/>
              <a:buFontTx/>
              <a:buNone/>
            </a:pPr>
            <a:r>
              <a:rPr lang="pl-PL" altLang="pl-PL" sz="1800">
                <a:solidFill>
                  <a:srgbClr val="006666"/>
                </a:solidFill>
              </a:rPr>
              <a:t> w Katowicach</a:t>
            </a:r>
          </a:p>
        </p:txBody>
      </p:sp>
      <p:pic>
        <p:nvPicPr>
          <p:cNvPr id="2" name="slajd 16">
            <a:hlinkClick r:id="" action="ppaction://media"/>
            <a:extLst>
              <a:ext uri="{FF2B5EF4-FFF2-40B4-BE49-F238E27FC236}">
                <a16:creationId xmlns:a16="http://schemas.microsoft.com/office/drawing/2014/main" id="{274E3743-3C67-40BD-9809-05182474E24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449763" y="3306763"/>
            <a:ext cx="244475" cy="244475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2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otyw pakietu Office">
  <a:themeElements>
    <a:clrScheme name="Motyw pakietu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Motyw pakietu Office">
      <a:majorFont>
        <a:latin typeface="Arial"/>
        <a:ea typeface=""/>
        <a:cs typeface="Arial Unicode MS"/>
      </a:majorFont>
      <a:minorFont>
        <a:latin typeface="Arial"/>
        <a:ea typeface=""/>
        <a:cs typeface="Arial Unicode MS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altLang="pl-PL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  <a:cs typeface="Arial Unicode MS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1641</TotalTime>
  <Words>1543</Words>
  <Application>Microsoft Office PowerPoint</Application>
  <PresentationFormat>Pokaz na ekranie (4:3)</PresentationFormat>
  <Paragraphs>311</Paragraphs>
  <Slides>16</Slides>
  <Notes>16</Notes>
  <HiddenSlides>0</HiddenSlides>
  <MMClips>14</MMClips>
  <ScaleCrop>false</ScaleCrop>
  <HeadingPairs>
    <vt:vector size="8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2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16</vt:i4>
      </vt:variant>
    </vt:vector>
  </HeadingPairs>
  <TitlesOfParts>
    <vt:vector size="24" baseType="lpstr">
      <vt:lpstr>Arial</vt:lpstr>
      <vt:lpstr>Arial Unicode MS</vt:lpstr>
      <vt:lpstr>Calibri</vt:lpstr>
      <vt:lpstr>Times New Roman</vt:lpstr>
      <vt:lpstr>Wingdings</vt:lpstr>
      <vt:lpstr>Motyw pakietu Office</vt:lpstr>
      <vt:lpstr>1_Motyw pakietu Office</vt:lpstr>
      <vt:lpstr>Arkusz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Program Maluch 2013 – edycja 2  16 X 2013 – spotkanie informacyjne dla beneficjentów programu</dc:title>
  <dc:creator>Parkitna-Janowska Agnieszka</dc:creator>
  <cp:lastModifiedBy>Kiełbicka Magdalena</cp:lastModifiedBy>
  <cp:revision>108</cp:revision>
  <cp:lastPrinted>2020-08-12T07:01:55Z</cp:lastPrinted>
  <dcterms:created xsi:type="dcterms:W3CDTF">2013-10-07T08:51:28Z</dcterms:created>
  <dcterms:modified xsi:type="dcterms:W3CDTF">2020-08-13T15:06:48Z</dcterms:modified>
  <cp:contentStatus>Wersja ostateczna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