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m4a" ContentType="audio/mp4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49" r:id="rId2"/>
  </p:sldMasterIdLst>
  <p:notesMasterIdLst>
    <p:notesMasterId r:id="rId20"/>
  </p:notesMasterIdLst>
  <p:sldIdLst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74" r:id="rId12"/>
    <p:sldId id="275" r:id="rId13"/>
    <p:sldId id="276" r:id="rId14"/>
    <p:sldId id="268" r:id="rId15"/>
    <p:sldId id="269" r:id="rId16"/>
    <p:sldId id="270" r:id="rId17"/>
    <p:sldId id="272" r:id="rId18"/>
    <p:sldId id="273" r:id="rId19"/>
  </p:sldIdLst>
  <p:sldSz cx="9144000" cy="6858000" type="screen4x3"/>
  <p:notesSz cx="6742113" cy="9872663"/>
  <p:defaultTextStyle>
    <a:defPPr>
      <a:defRPr lang="en-GB"/>
    </a:defPPr>
    <a:lvl1pPr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+mn-ea"/>
        <a:cs typeface="Arial Unicode MS" charset="0"/>
      </a:defRPr>
    </a:lvl1pPr>
    <a:lvl2pPr marL="742950" indent="-28575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+mn-ea"/>
        <a:cs typeface="Arial Unicode MS" charset="0"/>
      </a:defRPr>
    </a:lvl2pPr>
    <a:lvl3pPr marL="1143000" indent="-2286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+mn-ea"/>
        <a:cs typeface="Arial Unicode MS" charset="0"/>
      </a:defRPr>
    </a:lvl3pPr>
    <a:lvl4pPr marL="1600200" indent="-2286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+mn-ea"/>
        <a:cs typeface="Arial Unicode MS" charset="0"/>
      </a:defRPr>
    </a:lvl4pPr>
    <a:lvl5pPr marL="2057400" indent="-2286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+mn-ea"/>
        <a:cs typeface="Arial Unicode MS" charset="0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+mn-ea"/>
        <a:cs typeface="Arial Unicode MS" charset="0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+mn-ea"/>
        <a:cs typeface="Arial Unicode MS" charset="0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+mn-ea"/>
        <a:cs typeface="Arial Unicode MS" charset="0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+mn-ea"/>
        <a:cs typeface="Arial Unicode MS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65">
          <p15:clr>
            <a:srgbClr val="A4A3A4"/>
          </p15:clr>
        </p15:guide>
        <p15:guide id="2" pos="2183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6404" autoAdjust="0"/>
  </p:normalViewPr>
  <p:slideViewPr>
    <p:cSldViewPr>
      <p:cViewPr varScale="1">
        <p:scale>
          <a:sx n="115" d="100"/>
          <a:sy n="115" d="100"/>
        </p:scale>
        <p:origin x="1494" y="138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65"/>
        <p:guide pos="2183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1">
            <a:extLst>
              <a:ext uri="{FF2B5EF4-FFF2-40B4-BE49-F238E27FC236}">
                <a16:creationId xmlns:a16="http://schemas.microsoft.com/office/drawing/2014/main" id="{D0DD0782-84DA-49D5-B4B4-88C872D0A3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742113" cy="9872663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36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1138" tIns="45569" rIns="91138" bIns="45569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pl-PL" altLang="pl-PL"/>
          </a:p>
        </p:txBody>
      </p:sp>
      <p:sp>
        <p:nvSpPr>
          <p:cNvPr id="3075" name="Rectangle 2">
            <a:extLst>
              <a:ext uri="{FF2B5EF4-FFF2-40B4-BE49-F238E27FC236}">
                <a16:creationId xmlns:a16="http://schemas.microsoft.com/office/drawing/2014/main" id="{ACA1F934-837B-4D66-88DA-7F5232D9AD7D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-14285913" y="-11736388"/>
            <a:ext cx="16646526" cy="124841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CF6CB3BB-C8CF-4DA9-8D0C-5A88DE2CDAA9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 bwMode="auto">
          <a:xfrm>
            <a:off x="673100" y="4689475"/>
            <a:ext cx="5389563" cy="443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pl-PL" altLang="pl-PL" noProof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">
            <a:extLst>
              <a:ext uri="{FF2B5EF4-FFF2-40B4-BE49-F238E27FC236}">
                <a16:creationId xmlns:a16="http://schemas.microsoft.com/office/drawing/2014/main" id="{69FFC895-E623-49A7-AF2A-043A6154775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1700" y="749300"/>
            <a:ext cx="4937125" cy="370205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123" name="Rectangle 2">
            <a:extLst>
              <a:ext uri="{FF2B5EF4-FFF2-40B4-BE49-F238E27FC236}">
                <a16:creationId xmlns:a16="http://schemas.microsoft.com/office/drawing/2014/main" id="{95B59A0E-10E0-49BD-A05B-700C4EADCC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73100" y="4689475"/>
            <a:ext cx="5392738" cy="44418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l-PL" altLang="pl-PL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">
            <a:extLst>
              <a:ext uri="{FF2B5EF4-FFF2-40B4-BE49-F238E27FC236}">
                <a16:creationId xmlns:a16="http://schemas.microsoft.com/office/drawing/2014/main" id="{3B3FFAAE-10C1-43B8-A2E5-F801DAA4B35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1700" y="749300"/>
            <a:ext cx="4937125" cy="370205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171" name="Rectangle 2">
            <a:extLst>
              <a:ext uri="{FF2B5EF4-FFF2-40B4-BE49-F238E27FC236}">
                <a16:creationId xmlns:a16="http://schemas.microsoft.com/office/drawing/2014/main" id="{5679FA9F-85D1-4858-AFF6-2F9418D0BC9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73100" y="4689475"/>
            <a:ext cx="5392738" cy="44418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l-PL" altLang="pl-PL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">
            <a:extLst>
              <a:ext uri="{FF2B5EF4-FFF2-40B4-BE49-F238E27FC236}">
                <a16:creationId xmlns:a16="http://schemas.microsoft.com/office/drawing/2014/main" id="{417D5B82-4336-4520-917E-5D7C632C07E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1700" y="749300"/>
            <a:ext cx="4937125" cy="370205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9219" name="Rectangle 2">
            <a:extLst>
              <a:ext uri="{FF2B5EF4-FFF2-40B4-BE49-F238E27FC236}">
                <a16:creationId xmlns:a16="http://schemas.microsoft.com/office/drawing/2014/main" id="{32B38FDB-0224-479A-8ABD-C1194BFE9B4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73100" y="4689475"/>
            <a:ext cx="5392738" cy="44418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l-PL" altLang="pl-PL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">
            <a:extLst>
              <a:ext uri="{FF2B5EF4-FFF2-40B4-BE49-F238E27FC236}">
                <a16:creationId xmlns:a16="http://schemas.microsoft.com/office/drawing/2014/main" id="{8355415D-26AA-4F77-80FE-5C22EDD25A0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1700" y="749300"/>
            <a:ext cx="4937125" cy="370205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1267" name="Rectangle 2">
            <a:extLst>
              <a:ext uri="{FF2B5EF4-FFF2-40B4-BE49-F238E27FC236}">
                <a16:creationId xmlns:a16="http://schemas.microsoft.com/office/drawing/2014/main" id="{0A5032B9-318F-4722-9C90-1CCE7D1FCB4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73100" y="4689475"/>
            <a:ext cx="5392738" cy="44418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l-PL" altLang="pl-PL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">
            <a:extLst>
              <a:ext uri="{FF2B5EF4-FFF2-40B4-BE49-F238E27FC236}">
                <a16:creationId xmlns:a16="http://schemas.microsoft.com/office/drawing/2014/main" id="{B317CF50-CBEE-44AD-82A3-3D4034FB8B3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1700" y="749300"/>
            <a:ext cx="4937125" cy="370205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3315" name="Rectangle 2">
            <a:extLst>
              <a:ext uri="{FF2B5EF4-FFF2-40B4-BE49-F238E27FC236}">
                <a16:creationId xmlns:a16="http://schemas.microsoft.com/office/drawing/2014/main" id="{AF4D4D73-A83D-45B1-AE00-E139D28EABA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73100" y="4689475"/>
            <a:ext cx="5392738" cy="44418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l-PL" altLang="pl-PL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">
            <a:extLst>
              <a:ext uri="{FF2B5EF4-FFF2-40B4-BE49-F238E27FC236}">
                <a16:creationId xmlns:a16="http://schemas.microsoft.com/office/drawing/2014/main" id="{9689D70A-A027-446E-909C-A1EADA2F7DE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1700" y="749300"/>
            <a:ext cx="4937125" cy="370205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5363" name="Rectangle 2">
            <a:extLst>
              <a:ext uri="{FF2B5EF4-FFF2-40B4-BE49-F238E27FC236}">
                <a16:creationId xmlns:a16="http://schemas.microsoft.com/office/drawing/2014/main" id="{00167206-3F07-430A-8F5E-4064754D66A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73100" y="4689475"/>
            <a:ext cx="5392738" cy="44418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l-PL" altLang="pl-PL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1">
            <a:extLst>
              <a:ext uri="{FF2B5EF4-FFF2-40B4-BE49-F238E27FC236}">
                <a16:creationId xmlns:a16="http://schemas.microsoft.com/office/drawing/2014/main" id="{C3D23112-B599-42FB-86DB-16EDB0C6413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1700" y="749300"/>
            <a:ext cx="4937125" cy="370205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7411" name="Rectangle 2">
            <a:extLst>
              <a:ext uri="{FF2B5EF4-FFF2-40B4-BE49-F238E27FC236}">
                <a16:creationId xmlns:a16="http://schemas.microsoft.com/office/drawing/2014/main" id="{BD76503B-1298-4DFD-9FC3-CAF11624313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73100" y="4689475"/>
            <a:ext cx="5392738" cy="44418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l-PL" altLang="pl-PL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">
            <a:extLst>
              <a:ext uri="{FF2B5EF4-FFF2-40B4-BE49-F238E27FC236}">
                <a16:creationId xmlns:a16="http://schemas.microsoft.com/office/drawing/2014/main" id="{181CAB4A-EFAF-4DC9-8C3F-071779E4D95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1700" y="749300"/>
            <a:ext cx="4937125" cy="370205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9459" name="Rectangle 2">
            <a:extLst>
              <a:ext uri="{FF2B5EF4-FFF2-40B4-BE49-F238E27FC236}">
                <a16:creationId xmlns:a16="http://schemas.microsoft.com/office/drawing/2014/main" id="{DDB9B517-F43F-4125-B325-7B40DBDFB04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73100" y="4689475"/>
            <a:ext cx="5392738" cy="44418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l-PL" altLang="pl-PL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1">
            <a:extLst>
              <a:ext uri="{FF2B5EF4-FFF2-40B4-BE49-F238E27FC236}">
                <a16:creationId xmlns:a16="http://schemas.microsoft.com/office/drawing/2014/main" id="{6D651B00-D471-42F0-8D68-395FA0C8DA4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1700" y="749300"/>
            <a:ext cx="4937125" cy="370205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1507" name="Rectangle 2">
            <a:extLst>
              <a:ext uri="{FF2B5EF4-FFF2-40B4-BE49-F238E27FC236}">
                <a16:creationId xmlns:a16="http://schemas.microsoft.com/office/drawing/2014/main" id="{521FEFC3-ABE4-4F38-85EB-61195985896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73100" y="4689475"/>
            <a:ext cx="5392738" cy="44418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l-PL" altLang="pl-PL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ymbol zastępczy obrazu slajdu 1">
            <a:extLst>
              <a:ext uri="{FF2B5EF4-FFF2-40B4-BE49-F238E27FC236}">
                <a16:creationId xmlns:a16="http://schemas.microsoft.com/office/drawing/2014/main" id="{56EAD534-A8D7-44BF-94DF-CB51736DEF4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3555" name="Symbol zastępczy notatek 2">
            <a:extLst>
              <a:ext uri="{FF2B5EF4-FFF2-40B4-BE49-F238E27FC236}">
                <a16:creationId xmlns:a16="http://schemas.microsoft.com/office/drawing/2014/main" id="{7EEF8BC4-BE44-414F-AB1C-1F2E74149B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l-PL" altLang="pl-PL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ymbol zastępczy obrazu slajdu 1">
            <a:extLst>
              <a:ext uri="{FF2B5EF4-FFF2-40B4-BE49-F238E27FC236}">
                <a16:creationId xmlns:a16="http://schemas.microsoft.com/office/drawing/2014/main" id="{8DE8C81C-EF39-4D7F-B063-5CB5FDC940D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5603" name="Symbol zastępczy notatek 2">
            <a:extLst>
              <a:ext uri="{FF2B5EF4-FFF2-40B4-BE49-F238E27FC236}">
                <a16:creationId xmlns:a16="http://schemas.microsoft.com/office/drawing/2014/main" id="{8062AA10-B8A2-4759-A70D-6E13E28D95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l-PL" altLang="pl-PL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ymbol zastępczy obrazu slajdu 1">
            <a:extLst>
              <a:ext uri="{FF2B5EF4-FFF2-40B4-BE49-F238E27FC236}">
                <a16:creationId xmlns:a16="http://schemas.microsoft.com/office/drawing/2014/main" id="{1CB1BD21-9F27-40CF-A6DA-AEB926EC3FD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7651" name="Symbol zastępczy notatek 2">
            <a:extLst>
              <a:ext uri="{FF2B5EF4-FFF2-40B4-BE49-F238E27FC236}">
                <a16:creationId xmlns:a16="http://schemas.microsoft.com/office/drawing/2014/main" id="{756A5738-7522-46E2-9DA3-F2425E3681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l-PL" altLang="pl-PL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1">
            <a:extLst>
              <a:ext uri="{FF2B5EF4-FFF2-40B4-BE49-F238E27FC236}">
                <a16:creationId xmlns:a16="http://schemas.microsoft.com/office/drawing/2014/main" id="{1B5175BD-F03C-4FBF-ABFF-02B7390F56D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1700" y="749300"/>
            <a:ext cx="4937125" cy="370205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9699" name="Rectangle 2">
            <a:extLst>
              <a:ext uri="{FF2B5EF4-FFF2-40B4-BE49-F238E27FC236}">
                <a16:creationId xmlns:a16="http://schemas.microsoft.com/office/drawing/2014/main" id="{A0763BE5-875A-46BB-B5CE-661D0825F96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73100" y="4689475"/>
            <a:ext cx="5392738" cy="44418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l-PL" altLang="pl-PL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1">
            <a:extLst>
              <a:ext uri="{FF2B5EF4-FFF2-40B4-BE49-F238E27FC236}">
                <a16:creationId xmlns:a16="http://schemas.microsoft.com/office/drawing/2014/main" id="{C10401C0-E779-42C1-A73B-A206A7E2B2A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1700" y="749300"/>
            <a:ext cx="4937125" cy="370205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1747" name="Rectangle 2">
            <a:extLst>
              <a:ext uri="{FF2B5EF4-FFF2-40B4-BE49-F238E27FC236}">
                <a16:creationId xmlns:a16="http://schemas.microsoft.com/office/drawing/2014/main" id="{84B23F60-F1B9-4615-A499-27245791505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73100" y="4689475"/>
            <a:ext cx="5392738" cy="44418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l-PL" altLang="pl-PL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">
            <a:extLst>
              <a:ext uri="{FF2B5EF4-FFF2-40B4-BE49-F238E27FC236}">
                <a16:creationId xmlns:a16="http://schemas.microsoft.com/office/drawing/2014/main" id="{840EE7E4-B71C-41FC-8DAA-2998DAF8D98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1700" y="749300"/>
            <a:ext cx="4937125" cy="370205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3795" name="Rectangle 2">
            <a:extLst>
              <a:ext uri="{FF2B5EF4-FFF2-40B4-BE49-F238E27FC236}">
                <a16:creationId xmlns:a16="http://schemas.microsoft.com/office/drawing/2014/main" id="{50FCF0EF-66D3-4D33-85CC-8FA98E94320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73100" y="4689475"/>
            <a:ext cx="5392738" cy="44418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l-PL" altLang="pl-PL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1">
            <a:extLst>
              <a:ext uri="{FF2B5EF4-FFF2-40B4-BE49-F238E27FC236}">
                <a16:creationId xmlns:a16="http://schemas.microsoft.com/office/drawing/2014/main" id="{37E2F731-EDE2-4F42-B174-0A3136B3F21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1700" y="749300"/>
            <a:ext cx="4937125" cy="370205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5843" name="Rectangle 2">
            <a:extLst>
              <a:ext uri="{FF2B5EF4-FFF2-40B4-BE49-F238E27FC236}">
                <a16:creationId xmlns:a16="http://schemas.microsoft.com/office/drawing/2014/main" id="{34FB7D9B-34FA-4845-8C95-30385869DD9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73100" y="4689475"/>
            <a:ext cx="5392738" cy="44418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l-PL" altLang="pl-PL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1">
            <a:extLst>
              <a:ext uri="{FF2B5EF4-FFF2-40B4-BE49-F238E27FC236}">
                <a16:creationId xmlns:a16="http://schemas.microsoft.com/office/drawing/2014/main" id="{67991F08-554B-4F3C-B936-6E9BDFC2410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1700" y="749300"/>
            <a:ext cx="4937125" cy="370205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7891" name="Rectangle 2">
            <a:extLst>
              <a:ext uri="{FF2B5EF4-FFF2-40B4-BE49-F238E27FC236}">
                <a16:creationId xmlns:a16="http://schemas.microsoft.com/office/drawing/2014/main" id="{B972F187-A779-465E-AA1F-701B9B9E8C2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73100" y="4689475"/>
            <a:ext cx="5392738" cy="44418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l-PL" altLang="pl-PL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Rectangle 10">
            <a:extLst>
              <a:ext uri="{FF2B5EF4-FFF2-40B4-BE49-F238E27FC236}">
                <a16:creationId xmlns:a16="http://schemas.microsoft.com/office/drawing/2014/main" id="{4B4492F0-B343-49AE-BA27-A2CB6CF03DB3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287B6D3A-CD1D-4801-AED4-4465E6AD4255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CB5B38-34F9-421E-8FA2-8844726F6859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4680683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Rectangle 10">
            <a:extLst>
              <a:ext uri="{FF2B5EF4-FFF2-40B4-BE49-F238E27FC236}">
                <a16:creationId xmlns:a16="http://schemas.microsoft.com/office/drawing/2014/main" id="{AD66052C-8C6D-4627-84FA-C93FDCDC3903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31C57C83-EB03-4413-A500-DA7428457552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7F0FA9-9B8D-4DD5-A833-6C2AC1AAF799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7313131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Rectangle 10">
            <a:extLst>
              <a:ext uri="{FF2B5EF4-FFF2-40B4-BE49-F238E27FC236}">
                <a16:creationId xmlns:a16="http://schemas.microsoft.com/office/drawing/2014/main" id="{E87293AD-2CDA-460F-866B-F01FD14D6A6E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8273A9F0-0187-4898-BAD8-DD1385EF023A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5AD839-8AA4-4FF5-8168-23F30EE27FF7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6862962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38200" y="2362200"/>
            <a:ext cx="3768725" cy="3963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759325" y="2362200"/>
            <a:ext cx="3768725" cy="3963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FAB5F01D-69A5-4E68-A9E8-5113C42C7D36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6" name="Rectangle 12">
            <a:extLst>
              <a:ext uri="{FF2B5EF4-FFF2-40B4-BE49-F238E27FC236}">
                <a16:creationId xmlns:a16="http://schemas.microsoft.com/office/drawing/2014/main" id="{F12E2F9D-9257-4362-89F8-1FABEFBE8E1C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5ADD4D-8D0C-4592-8A6C-DFE2E78C439B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0467828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Rectangle 10">
            <a:extLst>
              <a:ext uri="{FF2B5EF4-FFF2-40B4-BE49-F238E27FC236}">
                <a16:creationId xmlns:a16="http://schemas.microsoft.com/office/drawing/2014/main" id="{B61D263D-4C72-417F-81FB-3181F21ED760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8" name="Rectangle 12">
            <a:extLst>
              <a:ext uri="{FF2B5EF4-FFF2-40B4-BE49-F238E27FC236}">
                <a16:creationId xmlns:a16="http://schemas.microsoft.com/office/drawing/2014/main" id="{54033508-19F6-4131-B7BF-1C100B4501DF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F012A4-970F-4E39-AF33-920FBDC3E54A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0538824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Rectangle 10">
            <a:extLst>
              <a:ext uri="{FF2B5EF4-FFF2-40B4-BE49-F238E27FC236}">
                <a16:creationId xmlns:a16="http://schemas.microsoft.com/office/drawing/2014/main" id="{B419A9CA-B77F-4645-A8A2-B9BE87FF857D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4" name="Rectangle 12">
            <a:extLst>
              <a:ext uri="{FF2B5EF4-FFF2-40B4-BE49-F238E27FC236}">
                <a16:creationId xmlns:a16="http://schemas.microsoft.com/office/drawing/2014/main" id="{2A1BFF22-B593-4DD8-9906-165F40E5F809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007C77-BF86-40CF-A949-0410BD1E2577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6090782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>
            <a:extLst>
              <a:ext uri="{FF2B5EF4-FFF2-40B4-BE49-F238E27FC236}">
                <a16:creationId xmlns:a16="http://schemas.microsoft.com/office/drawing/2014/main" id="{C0999D01-810F-438B-8377-6B2E9F4BDCA5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3" name="Rectangle 12">
            <a:extLst>
              <a:ext uri="{FF2B5EF4-FFF2-40B4-BE49-F238E27FC236}">
                <a16:creationId xmlns:a16="http://schemas.microsoft.com/office/drawing/2014/main" id="{EB70E42A-D4ED-4F48-8F02-FD2257649CA3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95200E-74D0-4549-948C-EBB90C21492A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6241443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B6B02405-F51F-4D64-8463-86712ABCDA36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6" name="Rectangle 12">
            <a:extLst>
              <a:ext uri="{FF2B5EF4-FFF2-40B4-BE49-F238E27FC236}">
                <a16:creationId xmlns:a16="http://schemas.microsoft.com/office/drawing/2014/main" id="{636DA63D-6EF8-44AB-832A-2C40325B7A7A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4F74FD-5345-403B-A675-C59BF4422EE8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6855275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D66B9663-2647-4FBD-9A9B-FFF1F4FAD716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6" name="Rectangle 12">
            <a:extLst>
              <a:ext uri="{FF2B5EF4-FFF2-40B4-BE49-F238E27FC236}">
                <a16:creationId xmlns:a16="http://schemas.microsoft.com/office/drawing/2014/main" id="{5EF78D9E-BADC-4B6F-88DD-BA50CA7C9D35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6CF7C8-813B-4EC1-8939-8A6A70F28C35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8180119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Rectangle 10">
            <a:extLst>
              <a:ext uri="{FF2B5EF4-FFF2-40B4-BE49-F238E27FC236}">
                <a16:creationId xmlns:a16="http://schemas.microsoft.com/office/drawing/2014/main" id="{5CDF14A7-65FA-41CF-A6AC-DD38A7BE1D8B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70F138EF-1AE9-4C1E-BB74-2084F141DF6C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2B65CE-5F44-4EC4-A13F-E36467E96836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9055576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67500" y="749300"/>
            <a:ext cx="1943100" cy="557688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833438" y="749300"/>
            <a:ext cx="5681662" cy="557688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Rectangle 10">
            <a:extLst>
              <a:ext uri="{FF2B5EF4-FFF2-40B4-BE49-F238E27FC236}">
                <a16:creationId xmlns:a16="http://schemas.microsoft.com/office/drawing/2014/main" id="{A76A257D-6134-4AEA-A4C3-8FD0048CAD44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C378D4EB-1811-4EDD-918C-4D8609396484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049011-7AB8-4457-8FDA-AC65C91981BD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3636394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972D0FC9-B591-4E34-8CF4-0E5920430C32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5" name="Rectangle 11">
            <a:extLst>
              <a:ext uri="{FF2B5EF4-FFF2-40B4-BE49-F238E27FC236}">
                <a16:creationId xmlns:a16="http://schemas.microsoft.com/office/drawing/2014/main" id="{9DE100B9-4549-4274-8CC9-F96A20F23FAB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864272-8362-4E89-BB81-A861FA02F82C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2533124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D5CD386C-83D3-4E80-A3C0-81369A47FEB4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5" name="Rectangle 11">
            <a:extLst>
              <a:ext uri="{FF2B5EF4-FFF2-40B4-BE49-F238E27FC236}">
                <a16:creationId xmlns:a16="http://schemas.microsoft.com/office/drawing/2014/main" id="{0F965BDA-AF11-4779-81AD-34982134B2AB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00B428-2F50-4FEE-BE3B-EB812BCF81D0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3340658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5F741BAD-AE42-4EDD-A529-AC09E411E971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5" name="Rectangle 11">
            <a:extLst>
              <a:ext uri="{FF2B5EF4-FFF2-40B4-BE49-F238E27FC236}">
                <a16:creationId xmlns:a16="http://schemas.microsoft.com/office/drawing/2014/main" id="{77FCA8EB-6AE0-4D36-AFF6-4C0D9A9352C3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94974C-4C07-4CEE-91F8-18166B27A35F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1474080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38200" y="2362200"/>
            <a:ext cx="3768725" cy="3963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759325" y="2362200"/>
            <a:ext cx="3768725" cy="3963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06606D36-CC9E-487F-9125-D70A99DB9244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6" name="Rectangle 11">
            <a:extLst>
              <a:ext uri="{FF2B5EF4-FFF2-40B4-BE49-F238E27FC236}">
                <a16:creationId xmlns:a16="http://schemas.microsoft.com/office/drawing/2014/main" id="{FCABBC40-A67E-42D2-A62D-D8695724DC5B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AD349D-B99F-44B6-800E-A1F46DD9E8DA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8516051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5EE2F802-E411-493A-B0AC-DD66C7237F5E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0283DDA1-D5BF-4513-896C-359DCF9B572B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4DE76D-DAD1-42A3-8D50-F75F0D1F61B8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6695565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Rectangle 9">
            <a:extLst>
              <a:ext uri="{FF2B5EF4-FFF2-40B4-BE49-F238E27FC236}">
                <a16:creationId xmlns:a16="http://schemas.microsoft.com/office/drawing/2014/main" id="{FE5F67EA-B284-491B-BCA9-EDDCE4E78035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246882C7-E241-4F96-8B88-059F4796F2C1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1C18A8-1520-4E5F-B837-591C11C4C9B3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3681901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>
            <a:extLst>
              <a:ext uri="{FF2B5EF4-FFF2-40B4-BE49-F238E27FC236}">
                <a16:creationId xmlns:a16="http://schemas.microsoft.com/office/drawing/2014/main" id="{D7B40C40-8919-4697-B0A5-4A1445700164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3" name="Rectangle 11">
            <a:extLst>
              <a:ext uri="{FF2B5EF4-FFF2-40B4-BE49-F238E27FC236}">
                <a16:creationId xmlns:a16="http://schemas.microsoft.com/office/drawing/2014/main" id="{D63EF11A-CB60-46EB-B0AC-F6A6EAB784DC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38A109-99A0-4E83-8F16-655DAF6BF064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4712810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EBEB2602-D9E9-40C9-93E7-EDCFF5CF818A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6" name="Rectangle 11">
            <a:extLst>
              <a:ext uri="{FF2B5EF4-FFF2-40B4-BE49-F238E27FC236}">
                <a16:creationId xmlns:a16="http://schemas.microsoft.com/office/drawing/2014/main" id="{3F36F9DF-BC2B-46ED-B92C-AB1CC7F4EC96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68C600-42C1-4145-9CCC-3E1B6B70B4E7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87693348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8FEDFC15-1BB2-4229-8678-C200896E5DC9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6" name="Rectangle 11">
            <a:extLst>
              <a:ext uri="{FF2B5EF4-FFF2-40B4-BE49-F238E27FC236}">
                <a16:creationId xmlns:a16="http://schemas.microsoft.com/office/drawing/2014/main" id="{FE3480D9-69DF-41A5-BC95-A902C320D491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9497F9-35C5-44E9-B849-BEA0E2E57877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2289183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C3ED24BE-AE76-41BB-AEEB-26397070B34D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5" name="Rectangle 11">
            <a:extLst>
              <a:ext uri="{FF2B5EF4-FFF2-40B4-BE49-F238E27FC236}">
                <a16:creationId xmlns:a16="http://schemas.microsoft.com/office/drawing/2014/main" id="{EB9FD850-0CE3-4155-A9A9-62111058BFD1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054E18-1992-449D-91AD-AE90ABD39816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73427246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67500" y="749300"/>
            <a:ext cx="1943100" cy="557688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833438" y="749300"/>
            <a:ext cx="5681662" cy="557688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8ABAE4EF-D93A-428F-BB5E-CA39B4F17E99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5" name="Rectangle 11">
            <a:extLst>
              <a:ext uri="{FF2B5EF4-FFF2-40B4-BE49-F238E27FC236}">
                <a16:creationId xmlns:a16="http://schemas.microsoft.com/office/drawing/2014/main" id="{E61C42E5-8290-4C87-B007-40B1911EA4BA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E8F2F3-6299-48DE-BAE9-2AF9435F46CE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0632947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1">
            <a:extLst>
              <a:ext uri="{FF2B5EF4-FFF2-40B4-BE49-F238E27FC236}">
                <a16:creationId xmlns:a16="http://schemas.microsoft.com/office/drawing/2014/main" id="{53C24C49-F6D2-41BD-8B6F-AB674D63085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7618413" cy="6856413"/>
            <a:chOff x="0" y="0"/>
            <a:chExt cx="4799" cy="4319"/>
          </a:xfrm>
        </p:grpSpPr>
        <p:grpSp>
          <p:nvGrpSpPr>
            <p:cNvPr id="1032" name="Group 2">
              <a:extLst>
                <a:ext uri="{FF2B5EF4-FFF2-40B4-BE49-F238E27FC236}">
                  <a16:creationId xmlns:a16="http://schemas.microsoft.com/office/drawing/2014/main" id="{C5F44907-73F2-4168-9F10-B2A809A00A1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2015" cy="4319"/>
              <a:chOff x="0" y="0"/>
              <a:chExt cx="2015" cy="4319"/>
            </a:xfrm>
          </p:grpSpPr>
          <p:sp>
            <p:nvSpPr>
              <p:cNvPr id="2" name="Rectangle 3">
                <a:extLst>
                  <a:ext uri="{FF2B5EF4-FFF2-40B4-BE49-F238E27FC236}">
                    <a16:creationId xmlns:a16="http://schemas.microsoft.com/office/drawing/2014/main" id="{07943C21-8B6E-4E7F-A7F0-862C087843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479" cy="4319"/>
              </a:xfrm>
              <a:prstGeom prst="rect">
                <a:avLst/>
              </a:prstGeom>
              <a:solidFill>
                <a:srgbClr val="99CC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hangingPunct="1"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endParaRPr lang="pl-PL" altLang="pl-PL"/>
              </a:p>
            </p:txBody>
          </p:sp>
          <p:sp>
            <p:nvSpPr>
              <p:cNvPr id="1037" name="Freeform 4">
                <a:extLst>
                  <a:ext uri="{FF2B5EF4-FFF2-40B4-BE49-F238E27FC236}">
                    <a16:creationId xmlns:a16="http://schemas.microsoft.com/office/drawing/2014/main" id="{6ED5B896-AC9E-4E99-9E7B-EF2CFC9981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8" y="0"/>
                <a:ext cx="1727" cy="734"/>
              </a:xfrm>
              <a:custGeom>
                <a:avLst/>
                <a:gdLst>
                  <a:gd name="T0" fmla="*/ 1714 w 1728"/>
                  <a:gd name="T1" fmla="*/ 0 h 735"/>
                  <a:gd name="T2" fmla="*/ 1714 w 1728"/>
                  <a:gd name="T3" fmla="*/ 466 h 735"/>
                  <a:gd name="T4" fmla="*/ 380 w 1728"/>
                  <a:gd name="T5" fmla="*/ 468 h 735"/>
                  <a:gd name="T6" fmla="*/ 354 w 1728"/>
                  <a:gd name="T7" fmla="*/ 466 h 735"/>
                  <a:gd name="T8" fmla="*/ 308 w 1728"/>
                  <a:gd name="T9" fmla="*/ 475 h 735"/>
                  <a:gd name="T10" fmla="*/ 246 w 1728"/>
                  <a:gd name="T11" fmla="*/ 517 h 735"/>
                  <a:gd name="T12" fmla="*/ 206 w 1728"/>
                  <a:gd name="T13" fmla="*/ 583 h 735"/>
                  <a:gd name="T14" fmla="*/ 192 w 1728"/>
                  <a:gd name="T15" fmla="*/ 652 h 735"/>
                  <a:gd name="T16" fmla="*/ 192 w 1728"/>
                  <a:gd name="T17" fmla="*/ 721 h 735"/>
                  <a:gd name="T18" fmla="*/ 0 w 1728"/>
                  <a:gd name="T19" fmla="*/ 721 h 735"/>
                  <a:gd name="T20" fmla="*/ 0 w 1728"/>
                  <a:gd name="T21" fmla="*/ 466 h 735"/>
                  <a:gd name="T22" fmla="*/ 0 w 1728"/>
                  <a:gd name="T23" fmla="*/ 0 h 735"/>
                  <a:gd name="T24" fmla="*/ 1714 w 1728"/>
                  <a:gd name="T25" fmla="*/ 0 h 735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728" h="735">
                    <a:moveTo>
                      <a:pt x="1728" y="0"/>
                    </a:moveTo>
                    <a:lnTo>
                      <a:pt x="1728" y="480"/>
                    </a:lnTo>
                    <a:lnTo>
                      <a:pt x="380" y="482"/>
                    </a:lnTo>
                    <a:lnTo>
                      <a:pt x="354" y="480"/>
                    </a:lnTo>
                    <a:lnTo>
                      <a:pt x="308" y="489"/>
                    </a:lnTo>
                    <a:cubicBezTo>
                      <a:pt x="290" y="498"/>
                      <a:pt x="263" y="513"/>
                      <a:pt x="246" y="531"/>
                    </a:cubicBezTo>
                    <a:cubicBezTo>
                      <a:pt x="229" y="549"/>
                      <a:pt x="215" y="574"/>
                      <a:pt x="206" y="597"/>
                    </a:cubicBezTo>
                    <a:cubicBezTo>
                      <a:pt x="197" y="620"/>
                      <a:pt x="194" y="643"/>
                      <a:pt x="192" y="666"/>
                    </a:cubicBezTo>
                    <a:lnTo>
                      <a:pt x="192" y="735"/>
                    </a:lnTo>
                    <a:lnTo>
                      <a:pt x="0" y="735"/>
                    </a:lnTo>
                    <a:lnTo>
                      <a:pt x="0" y="480"/>
                    </a:lnTo>
                    <a:lnTo>
                      <a:pt x="0" y="0"/>
                    </a:lnTo>
                    <a:lnTo>
                      <a:pt x="1728" y="0"/>
                    </a:lnTo>
                    <a:close/>
                  </a:path>
                </a:pathLst>
              </a:custGeom>
              <a:solidFill>
                <a:srgbClr val="99CC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l-PL"/>
              </a:p>
            </p:txBody>
          </p:sp>
        </p:grpSp>
        <p:grpSp>
          <p:nvGrpSpPr>
            <p:cNvPr id="1033" name="Group 5">
              <a:extLst>
                <a:ext uri="{FF2B5EF4-FFF2-40B4-BE49-F238E27FC236}">
                  <a16:creationId xmlns:a16="http://schemas.microsoft.com/office/drawing/2014/main" id="{62778334-27C6-4FC6-A834-EE4766CC7A8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1248"/>
              <a:ext cx="4655" cy="200"/>
              <a:chOff x="144" y="1248"/>
              <a:chExt cx="4655" cy="200"/>
            </a:xfrm>
          </p:grpSpPr>
          <p:sp>
            <p:nvSpPr>
              <p:cNvPr id="3" name="AutoShape 6">
                <a:extLst>
                  <a:ext uri="{FF2B5EF4-FFF2-40B4-BE49-F238E27FC236}">
                    <a16:creationId xmlns:a16="http://schemas.microsoft.com/office/drawing/2014/main" id="{79247D5B-BB48-448C-A8ED-9499D83945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4" y="1248"/>
                <a:ext cx="4415" cy="199"/>
              </a:xfrm>
              <a:prstGeom prst="roundRect">
                <a:avLst>
                  <a:gd name="adj" fmla="val 0"/>
                </a:avLst>
              </a:prstGeom>
              <a:solidFill>
                <a:srgbClr val="003366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hangingPunct="1"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endParaRPr lang="pl-PL" altLang="pl-PL"/>
              </a:p>
            </p:txBody>
          </p:sp>
          <p:sp>
            <p:nvSpPr>
              <p:cNvPr id="1035" name="AutoShape 7">
                <a:extLst>
                  <a:ext uri="{FF2B5EF4-FFF2-40B4-BE49-F238E27FC236}">
                    <a16:creationId xmlns:a16="http://schemas.microsoft.com/office/drawing/2014/main" id="{4525A2D2-98AF-448C-8BF5-DA12389791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144" y="1248"/>
                <a:ext cx="247" cy="200"/>
              </a:xfrm>
              <a:prstGeom prst="flowChartDelay">
                <a:avLst/>
              </a:prstGeom>
              <a:solidFill>
                <a:srgbClr val="003366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hangingPunct="1"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endParaRPr lang="pl-PL" altLang="pl-PL"/>
              </a:p>
            </p:txBody>
          </p:sp>
        </p:grpSp>
      </p:grpSp>
      <p:sp>
        <p:nvSpPr>
          <p:cNvPr id="1027" name="Rectangle 8">
            <a:extLst>
              <a:ext uri="{FF2B5EF4-FFF2-40B4-BE49-F238E27FC236}">
                <a16:creationId xmlns:a16="http://schemas.microsoft.com/office/drawing/2014/main" id="{0E458E44-2FFC-493A-9961-978D56EBDC0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3438" y="749300"/>
            <a:ext cx="7777162" cy="107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pl-PL"/>
              <a:t>Kliknij, aby edytować format tekstu tytułu</a:t>
            </a:r>
          </a:p>
        </p:txBody>
      </p:sp>
      <p:sp>
        <p:nvSpPr>
          <p:cNvPr id="1028" name="Rectangle 9">
            <a:extLst>
              <a:ext uri="{FF2B5EF4-FFF2-40B4-BE49-F238E27FC236}">
                <a16:creationId xmlns:a16="http://schemas.microsoft.com/office/drawing/2014/main" id="{F6192A47-BD80-4E09-8E2A-468F4964E9D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2362200"/>
            <a:ext cx="7689850" cy="3963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pl-PL"/>
              <a:t>Kliknij, aby edytować format tekstu konspektu</a:t>
            </a:r>
          </a:p>
          <a:p>
            <a:pPr lvl="1"/>
            <a:r>
              <a:rPr lang="en-GB" altLang="pl-PL"/>
              <a:t>Drugi poziom konspektu</a:t>
            </a:r>
          </a:p>
          <a:p>
            <a:pPr lvl="2"/>
            <a:r>
              <a:rPr lang="en-GB" altLang="pl-PL"/>
              <a:t>Trzeci poziom konspektu</a:t>
            </a:r>
          </a:p>
          <a:p>
            <a:pPr lvl="3"/>
            <a:r>
              <a:rPr lang="en-GB" altLang="pl-PL"/>
              <a:t>Czwarty poziom konspektu</a:t>
            </a:r>
          </a:p>
          <a:p>
            <a:pPr lvl="4"/>
            <a:r>
              <a:rPr lang="en-GB" altLang="pl-PL"/>
              <a:t>Piąty poziom konspektu</a:t>
            </a:r>
          </a:p>
          <a:p>
            <a:pPr lvl="4"/>
            <a:r>
              <a:rPr lang="en-GB" altLang="pl-PL"/>
              <a:t>Szósty poziom konspektu</a:t>
            </a:r>
          </a:p>
          <a:p>
            <a:pPr lvl="4"/>
            <a:r>
              <a:rPr lang="en-GB" altLang="pl-PL"/>
              <a:t>Siódmy poziom konspektu</a:t>
            </a:r>
          </a:p>
        </p:txBody>
      </p:sp>
      <p:sp>
        <p:nvSpPr>
          <p:cNvPr id="1034" name="Rectangle 10">
            <a:extLst>
              <a:ext uri="{FF2B5EF4-FFF2-40B4-BE49-F238E27FC236}">
                <a16:creationId xmlns:a16="http://schemas.microsoft.com/office/drawing/2014/main" id="{5754184E-D430-411F-8004-CC107B204FD7}"/>
              </a:ext>
            </a:extLst>
          </p:cNvPr>
          <p:cNvSpPr>
            <a:spLocks noGrp="1" noChangeArrowheads="1"/>
          </p:cNvSpPr>
          <p:nvPr>
            <p:ph type="dt"/>
          </p:nvPr>
        </p:nvSpPr>
        <p:spPr bwMode="auto">
          <a:xfrm>
            <a:off x="2438400" y="6248400"/>
            <a:ext cx="2127250" cy="471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b" anchorCtr="1" compatLnSpc="1">
            <a:prstTxWarp prst="textNoShape">
              <a:avLst/>
            </a:prstTxWarp>
          </a:bodyPr>
          <a:lstStyle>
            <a:lvl1pPr eaLnBrk="1" hangingPunct="1"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3366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1030" name="Text Box 11">
            <a:extLst>
              <a:ext uri="{FF2B5EF4-FFF2-40B4-BE49-F238E27FC236}">
                <a16:creationId xmlns:a16="http://schemas.microsoft.com/office/drawing/2014/main" id="{6B4B5881-7E1D-4AD8-B034-359ED1B68C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1200" y="6248400"/>
            <a:ext cx="2897188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pl-PL" altLang="pl-PL"/>
          </a:p>
        </p:txBody>
      </p:sp>
      <p:sp>
        <p:nvSpPr>
          <p:cNvPr id="1036" name="Rectangle 12">
            <a:extLst>
              <a:ext uri="{FF2B5EF4-FFF2-40B4-BE49-F238E27FC236}">
                <a16:creationId xmlns:a16="http://schemas.microsoft.com/office/drawing/2014/main" id="{545520F1-2556-4368-B688-1D868F2E40C2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84138" y="6242050"/>
            <a:ext cx="584200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b" anchorCtr="1" compatLnSpc="1">
            <a:prstTxWarp prst="textNoShape">
              <a:avLst/>
            </a:prstTxWarp>
          </a:bodyPr>
          <a:lstStyle>
            <a:lvl1pPr eaLnBrk="1" hangingPunct="1"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3366"/>
                </a:solidFill>
              </a:defRPr>
            </a:lvl1pPr>
          </a:lstStyle>
          <a:p>
            <a:pPr>
              <a:defRPr/>
            </a:pPr>
            <a:fld id="{78143A40-7629-4DAE-ACF7-0AA1BC8CD8F0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l" defTabSz="449263" rtl="0" eaLnBrk="0" fontAlgn="base" hangingPunct="0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 b="1">
          <a:solidFill>
            <a:srgbClr val="006666"/>
          </a:solidFill>
          <a:latin typeface="+mj-lt"/>
          <a:ea typeface="+mj-ea"/>
          <a:cs typeface="+mj-cs"/>
        </a:defRPr>
      </a:lvl1pPr>
      <a:lvl2pPr algn="l" defTabSz="449263" rtl="0" eaLnBrk="0" fontAlgn="base" hangingPunct="0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 b="1">
          <a:solidFill>
            <a:srgbClr val="006666"/>
          </a:solidFill>
          <a:latin typeface="Arial" charset="0"/>
          <a:cs typeface="Arial Unicode MS" charset="0"/>
        </a:defRPr>
      </a:lvl2pPr>
      <a:lvl3pPr algn="l" defTabSz="449263" rtl="0" eaLnBrk="0" fontAlgn="base" hangingPunct="0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 b="1">
          <a:solidFill>
            <a:srgbClr val="006666"/>
          </a:solidFill>
          <a:latin typeface="Arial" charset="0"/>
          <a:cs typeface="Arial Unicode MS" charset="0"/>
        </a:defRPr>
      </a:lvl3pPr>
      <a:lvl4pPr algn="l" defTabSz="449263" rtl="0" eaLnBrk="0" fontAlgn="base" hangingPunct="0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 b="1">
          <a:solidFill>
            <a:srgbClr val="006666"/>
          </a:solidFill>
          <a:latin typeface="Arial" charset="0"/>
          <a:cs typeface="Arial Unicode MS" charset="0"/>
        </a:defRPr>
      </a:lvl4pPr>
      <a:lvl5pPr algn="l" defTabSz="449263" rtl="0" eaLnBrk="0" fontAlgn="base" hangingPunct="0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 b="1">
          <a:solidFill>
            <a:srgbClr val="006666"/>
          </a:solidFill>
          <a:latin typeface="Arial" charset="0"/>
          <a:cs typeface="Arial Unicode MS" charset="0"/>
        </a:defRPr>
      </a:lvl5pPr>
      <a:lvl6pPr marL="2514600" indent="-228600" algn="l" defTabSz="449263" rtl="0" eaLnBrk="0" fontAlgn="base" hangingPunct="0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600" b="1">
          <a:solidFill>
            <a:srgbClr val="006666"/>
          </a:solidFill>
          <a:latin typeface="Arial" charset="0"/>
          <a:cs typeface="Arial Unicode MS" charset="0"/>
        </a:defRPr>
      </a:lvl6pPr>
      <a:lvl7pPr marL="2971800" indent="-228600" algn="l" defTabSz="449263" rtl="0" eaLnBrk="0" fontAlgn="base" hangingPunct="0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600" b="1">
          <a:solidFill>
            <a:srgbClr val="006666"/>
          </a:solidFill>
          <a:latin typeface="Arial" charset="0"/>
          <a:cs typeface="Arial Unicode MS" charset="0"/>
        </a:defRPr>
      </a:lvl7pPr>
      <a:lvl8pPr marL="3429000" indent="-228600" algn="l" defTabSz="449263" rtl="0" eaLnBrk="0" fontAlgn="base" hangingPunct="0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600" b="1">
          <a:solidFill>
            <a:srgbClr val="006666"/>
          </a:solidFill>
          <a:latin typeface="Arial" charset="0"/>
          <a:cs typeface="Arial Unicode MS" charset="0"/>
        </a:defRPr>
      </a:lvl8pPr>
      <a:lvl9pPr marL="3886200" indent="-228600" algn="l" defTabSz="449263" rtl="0" eaLnBrk="0" fontAlgn="base" hangingPunct="0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600" b="1">
          <a:solidFill>
            <a:srgbClr val="006666"/>
          </a:solidFill>
          <a:latin typeface="Arial" charset="0"/>
          <a:cs typeface="Arial Unicode MS" charset="0"/>
        </a:defRPr>
      </a:lvl9pPr>
    </p:titleStyle>
    <p:bodyStyle>
      <a:lvl1pPr marL="342900" indent="-34290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>
          <a:solidFill>
            <a:srgbClr val="003366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>
          <a:solidFill>
            <a:srgbClr val="003366"/>
          </a:solidFill>
          <a:latin typeface="+mn-lt"/>
          <a:cs typeface="+mn-cs"/>
        </a:defRPr>
      </a:lvl2pPr>
      <a:lvl3pPr marL="1143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3366"/>
          </a:solidFill>
          <a:latin typeface="+mn-lt"/>
          <a:cs typeface="+mn-cs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3366"/>
          </a:solidFill>
          <a:latin typeface="+mn-lt"/>
          <a:cs typeface="+mn-cs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3366"/>
          </a:solidFill>
          <a:latin typeface="+mn-lt"/>
          <a:cs typeface="+mn-cs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3366"/>
          </a:solidFill>
          <a:latin typeface="+mn-lt"/>
          <a:cs typeface="+mn-cs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3366"/>
          </a:solidFill>
          <a:latin typeface="+mn-lt"/>
          <a:cs typeface="+mn-cs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3366"/>
          </a:solidFill>
          <a:latin typeface="+mn-lt"/>
          <a:cs typeface="+mn-cs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3366"/>
          </a:solidFill>
          <a:latin typeface="+mn-lt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1">
            <a:extLst>
              <a:ext uri="{FF2B5EF4-FFF2-40B4-BE49-F238E27FC236}">
                <a16:creationId xmlns:a16="http://schemas.microsoft.com/office/drawing/2014/main" id="{DE1BB1EE-9B85-4FB0-98E3-5B2F3E98B17D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5865813" cy="6856413"/>
            <a:chOff x="0" y="0"/>
            <a:chExt cx="3695" cy="4319"/>
          </a:xfrm>
        </p:grpSpPr>
        <p:sp>
          <p:nvSpPr>
            <p:cNvPr id="2" name="Rectangle 2">
              <a:extLst>
                <a:ext uri="{FF2B5EF4-FFF2-40B4-BE49-F238E27FC236}">
                  <a16:creationId xmlns:a16="http://schemas.microsoft.com/office/drawing/2014/main" id="{12A2C74F-4FFF-4C9C-888B-D06922CD9E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2879" cy="4319"/>
            </a:xfrm>
            <a:prstGeom prst="rect">
              <a:avLst/>
            </a:prstGeom>
            <a:solidFill>
              <a:srgbClr val="99CC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endParaRPr lang="pl-PL" altLang="pl-PL"/>
            </a:p>
          </p:txBody>
        </p:sp>
        <p:sp>
          <p:nvSpPr>
            <p:cNvPr id="2060" name="AutoShape 3">
              <a:extLst>
                <a:ext uri="{FF2B5EF4-FFF2-40B4-BE49-F238E27FC236}">
                  <a16:creationId xmlns:a16="http://schemas.microsoft.com/office/drawing/2014/main" id="{16F0F40F-42BA-4751-A985-300411E62A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" y="624"/>
              <a:ext cx="3263" cy="1199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endParaRPr lang="pl-PL" altLang="pl-PL"/>
            </a:p>
          </p:txBody>
        </p:sp>
      </p:grpSp>
      <p:grpSp>
        <p:nvGrpSpPr>
          <p:cNvPr id="2051" name="Group 4">
            <a:extLst>
              <a:ext uri="{FF2B5EF4-FFF2-40B4-BE49-F238E27FC236}">
                <a16:creationId xmlns:a16="http://schemas.microsoft.com/office/drawing/2014/main" id="{973E2808-57D7-4FD8-919B-125585651602}"/>
              </a:ext>
            </a:extLst>
          </p:cNvPr>
          <p:cNvGrpSpPr>
            <a:grpSpLocks/>
          </p:cNvGrpSpPr>
          <p:nvPr/>
        </p:nvGrpSpPr>
        <p:grpSpPr bwMode="auto">
          <a:xfrm>
            <a:off x="3632200" y="4889500"/>
            <a:ext cx="4875213" cy="317500"/>
            <a:chOff x="2288" y="3080"/>
            <a:chExt cx="3071" cy="200"/>
          </a:xfrm>
        </p:grpSpPr>
        <p:sp>
          <p:nvSpPr>
            <p:cNvPr id="3" name="AutoShape 5">
              <a:extLst>
                <a:ext uri="{FF2B5EF4-FFF2-40B4-BE49-F238E27FC236}">
                  <a16:creationId xmlns:a16="http://schemas.microsoft.com/office/drawing/2014/main" id="{D993E9BA-E067-483E-B50F-48B321BF1D2C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2288" y="3080"/>
              <a:ext cx="2913" cy="199"/>
            </a:xfrm>
            <a:prstGeom prst="roundRect">
              <a:avLst>
                <a:gd name="adj" fmla="val 0"/>
              </a:avLst>
            </a:prstGeom>
            <a:solidFill>
              <a:srgbClr val="00336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endParaRPr lang="pl-PL" altLang="pl-PL"/>
            </a:p>
          </p:txBody>
        </p:sp>
        <p:sp>
          <p:nvSpPr>
            <p:cNvPr id="2058" name="AutoShape 6">
              <a:extLst>
                <a:ext uri="{FF2B5EF4-FFF2-40B4-BE49-F238E27FC236}">
                  <a16:creationId xmlns:a16="http://schemas.microsoft.com/office/drawing/2014/main" id="{59EA9F24-D141-4815-A0D3-AD8406291F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96" y="3080"/>
              <a:ext cx="163" cy="200"/>
            </a:xfrm>
            <a:prstGeom prst="flowChartDelay">
              <a:avLst/>
            </a:prstGeom>
            <a:solidFill>
              <a:srgbClr val="00336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endParaRPr lang="pl-PL" altLang="pl-PL"/>
            </a:p>
          </p:txBody>
        </p:sp>
      </p:grpSp>
      <p:sp>
        <p:nvSpPr>
          <p:cNvPr id="2052" name="Rectangle 7">
            <a:extLst>
              <a:ext uri="{FF2B5EF4-FFF2-40B4-BE49-F238E27FC236}">
                <a16:creationId xmlns:a16="http://schemas.microsoft.com/office/drawing/2014/main" id="{BB5B891F-BA08-4ACC-86B9-B43A0E78559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3438" y="749300"/>
            <a:ext cx="7777162" cy="107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pl-PL"/>
              <a:t>Kliknij, aby edytować format tekstu tytułu</a:t>
            </a:r>
          </a:p>
        </p:txBody>
      </p:sp>
      <p:sp>
        <p:nvSpPr>
          <p:cNvPr id="2053" name="Rectangle 8">
            <a:extLst>
              <a:ext uri="{FF2B5EF4-FFF2-40B4-BE49-F238E27FC236}">
                <a16:creationId xmlns:a16="http://schemas.microsoft.com/office/drawing/2014/main" id="{D8727828-1105-4A52-98B8-1CB1CB22B02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2362200"/>
            <a:ext cx="7689850" cy="3963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pl-PL"/>
              <a:t>Kliknij, aby edytować format tekstu konspektu</a:t>
            </a:r>
          </a:p>
          <a:p>
            <a:pPr lvl="1"/>
            <a:r>
              <a:rPr lang="en-GB" altLang="pl-PL"/>
              <a:t>Drugi poziom konspektu</a:t>
            </a:r>
          </a:p>
          <a:p>
            <a:pPr lvl="2"/>
            <a:r>
              <a:rPr lang="en-GB" altLang="pl-PL"/>
              <a:t>Trzeci poziom konspektu</a:t>
            </a:r>
          </a:p>
          <a:p>
            <a:pPr lvl="3"/>
            <a:r>
              <a:rPr lang="en-GB" altLang="pl-PL"/>
              <a:t>Czwarty poziom konspektu</a:t>
            </a:r>
          </a:p>
          <a:p>
            <a:pPr lvl="4"/>
            <a:r>
              <a:rPr lang="en-GB" altLang="pl-PL"/>
              <a:t>Piąty poziom konspektu</a:t>
            </a:r>
          </a:p>
          <a:p>
            <a:pPr lvl="4"/>
            <a:r>
              <a:rPr lang="en-GB" altLang="pl-PL"/>
              <a:t>Szósty poziom konspektu</a:t>
            </a:r>
          </a:p>
          <a:p>
            <a:pPr lvl="4"/>
            <a:r>
              <a:rPr lang="en-GB" altLang="pl-PL"/>
              <a:t>Siódmy poziom konspektu</a:t>
            </a:r>
          </a:p>
        </p:txBody>
      </p:sp>
      <p:sp>
        <p:nvSpPr>
          <p:cNvPr id="2057" name="Rectangle 9">
            <a:extLst>
              <a:ext uri="{FF2B5EF4-FFF2-40B4-BE49-F238E27FC236}">
                <a16:creationId xmlns:a16="http://schemas.microsoft.com/office/drawing/2014/main" id="{8BDF992D-4531-4B5E-BF53-BF6715912C61}"/>
              </a:ext>
            </a:extLst>
          </p:cNvPr>
          <p:cNvSpPr>
            <a:spLocks noGrp="1" noChangeArrowheads="1"/>
          </p:cNvSpPr>
          <p:nvPr>
            <p:ph type="dt"/>
          </p:nvPr>
        </p:nvSpPr>
        <p:spPr bwMode="auto">
          <a:xfrm>
            <a:off x="2438400" y="6248400"/>
            <a:ext cx="2127250" cy="471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 algn="r" eaLnBrk="1" hangingPunct="1">
              <a:buClrTx/>
              <a:buSzPct val="100000"/>
              <a:buFontTx/>
              <a:buNone/>
              <a:tabLst>
                <a:tab pos="723900" algn="l"/>
                <a:tab pos="1447800" algn="l"/>
              </a:tabLst>
              <a:defRPr sz="1400">
                <a:solidFill>
                  <a:srgbClr val="FFFFFF"/>
                </a:solidFill>
                <a:latin typeface="Times New Roman" pitchFamily="16" charset="0"/>
              </a:defRPr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2055" name="Text Box 10">
            <a:extLst>
              <a:ext uri="{FF2B5EF4-FFF2-40B4-BE49-F238E27FC236}">
                <a16:creationId xmlns:a16="http://schemas.microsoft.com/office/drawing/2014/main" id="{A07ADBDF-5452-47A3-9901-7AEBF018E0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1200" y="6248400"/>
            <a:ext cx="2897188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pl-PL" altLang="pl-PL"/>
          </a:p>
        </p:txBody>
      </p:sp>
      <p:sp>
        <p:nvSpPr>
          <p:cNvPr id="2059" name="Rectangle 11">
            <a:extLst>
              <a:ext uri="{FF2B5EF4-FFF2-40B4-BE49-F238E27FC236}">
                <a16:creationId xmlns:a16="http://schemas.microsoft.com/office/drawing/2014/main" id="{47A8CE24-E251-4DD5-A6C8-1ABD7C233846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76200" y="6245225"/>
            <a:ext cx="584200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 eaLnBrk="1" hangingPunct="1">
              <a:buClrTx/>
              <a:buSzPct val="100000"/>
              <a:buFontTx/>
              <a:buNone/>
              <a:defRPr sz="2600" b="1">
                <a:solidFill>
                  <a:srgbClr val="FFFFFF"/>
                </a:solidFill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D849E022-78E2-4500-8C5E-EE49340B4062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449263" rtl="0" eaLnBrk="0" fontAlgn="base" hangingPunct="0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 b="1">
          <a:solidFill>
            <a:srgbClr val="006666"/>
          </a:solidFill>
          <a:latin typeface="+mj-lt"/>
          <a:ea typeface="+mj-ea"/>
          <a:cs typeface="+mj-cs"/>
        </a:defRPr>
      </a:lvl1pPr>
      <a:lvl2pPr algn="l" defTabSz="449263" rtl="0" eaLnBrk="0" fontAlgn="base" hangingPunct="0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 b="1">
          <a:solidFill>
            <a:srgbClr val="006666"/>
          </a:solidFill>
          <a:latin typeface="Arial" charset="0"/>
          <a:cs typeface="Arial Unicode MS" charset="0"/>
        </a:defRPr>
      </a:lvl2pPr>
      <a:lvl3pPr algn="l" defTabSz="449263" rtl="0" eaLnBrk="0" fontAlgn="base" hangingPunct="0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 b="1">
          <a:solidFill>
            <a:srgbClr val="006666"/>
          </a:solidFill>
          <a:latin typeface="Arial" charset="0"/>
          <a:cs typeface="Arial Unicode MS" charset="0"/>
        </a:defRPr>
      </a:lvl3pPr>
      <a:lvl4pPr algn="l" defTabSz="449263" rtl="0" eaLnBrk="0" fontAlgn="base" hangingPunct="0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 b="1">
          <a:solidFill>
            <a:srgbClr val="006666"/>
          </a:solidFill>
          <a:latin typeface="Arial" charset="0"/>
          <a:cs typeface="Arial Unicode MS" charset="0"/>
        </a:defRPr>
      </a:lvl4pPr>
      <a:lvl5pPr algn="l" defTabSz="449263" rtl="0" eaLnBrk="0" fontAlgn="base" hangingPunct="0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 b="1">
          <a:solidFill>
            <a:srgbClr val="006666"/>
          </a:solidFill>
          <a:latin typeface="Arial" charset="0"/>
          <a:cs typeface="Arial Unicode MS" charset="0"/>
        </a:defRPr>
      </a:lvl5pPr>
      <a:lvl6pPr marL="2514600" indent="-228600" algn="l" defTabSz="449263" rtl="0" eaLnBrk="0" fontAlgn="base" hangingPunct="0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600" b="1">
          <a:solidFill>
            <a:srgbClr val="006666"/>
          </a:solidFill>
          <a:latin typeface="Arial" charset="0"/>
          <a:cs typeface="Arial Unicode MS" charset="0"/>
        </a:defRPr>
      </a:lvl6pPr>
      <a:lvl7pPr marL="2971800" indent="-228600" algn="l" defTabSz="449263" rtl="0" eaLnBrk="0" fontAlgn="base" hangingPunct="0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600" b="1">
          <a:solidFill>
            <a:srgbClr val="006666"/>
          </a:solidFill>
          <a:latin typeface="Arial" charset="0"/>
          <a:cs typeface="Arial Unicode MS" charset="0"/>
        </a:defRPr>
      </a:lvl7pPr>
      <a:lvl8pPr marL="3429000" indent="-228600" algn="l" defTabSz="449263" rtl="0" eaLnBrk="0" fontAlgn="base" hangingPunct="0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600" b="1">
          <a:solidFill>
            <a:srgbClr val="006666"/>
          </a:solidFill>
          <a:latin typeface="Arial" charset="0"/>
          <a:cs typeface="Arial Unicode MS" charset="0"/>
        </a:defRPr>
      </a:lvl8pPr>
      <a:lvl9pPr marL="3886200" indent="-228600" algn="l" defTabSz="449263" rtl="0" eaLnBrk="0" fontAlgn="base" hangingPunct="0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600" b="1">
          <a:solidFill>
            <a:srgbClr val="006666"/>
          </a:solidFill>
          <a:latin typeface="Arial" charset="0"/>
          <a:cs typeface="Arial Unicode MS" charset="0"/>
        </a:defRPr>
      </a:lvl9pPr>
    </p:titleStyle>
    <p:bodyStyle>
      <a:lvl1pPr marL="342900" indent="-34290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>
          <a:solidFill>
            <a:srgbClr val="003366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>
          <a:solidFill>
            <a:srgbClr val="003366"/>
          </a:solidFill>
          <a:latin typeface="+mn-lt"/>
          <a:cs typeface="+mn-cs"/>
        </a:defRPr>
      </a:lvl2pPr>
      <a:lvl3pPr marL="1143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3366"/>
          </a:solidFill>
          <a:latin typeface="+mn-lt"/>
          <a:cs typeface="+mn-cs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3366"/>
          </a:solidFill>
          <a:latin typeface="+mn-lt"/>
          <a:cs typeface="+mn-cs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3366"/>
          </a:solidFill>
          <a:latin typeface="+mn-lt"/>
          <a:cs typeface="+mn-cs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3366"/>
          </a:solidFill>
          <a:latin typeface="+mn-lt"/>
          <a:cs typeface="+mn-cs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3366"/>
          </a:solidFill>
          <a:latin typeface="+mn-lt"/>
          <a:cs typeface="+mn-cs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3366"/>
          </a:solidFill>
          <a:latin typeface="+mn-lt"/>
          <a:cs typeface="+mn-cs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3366"/>
          </a:solidFill>
          <a:latin typeface="+mn-lt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1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4.emf"/><Relationship Id="rId4" Type="http://schemas.openxmlformats.org/officeDocument/2006/relationships/oleObject" Target="../embeddings/oleObject2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5.emf"/><Relationship Id="rId4" Type="http://schemas.openxmlformats.org/officeDocument/2006/relationships/oleObject" Target="../embeddings/oleObject3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6" Type="http://schemas.openxmlformats.org/officeDocument/2006/relationships/image" Target="../media/image2.png"/><Relationship Id="rId5" Type="http://schemas.openxmlformats.org/officeDocument/2006/relationships/hyperlink" Target="https://www.gov.pl/web/rodzina/maluch-2024" TargetMode="Externa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1">
            <a:extLst>
              <a:ext uri="{FF2B5EF4-FFF2-40B4-BE49-F238E27FC236}">
                <a16:creationId xmlns:a16="http://schemas.microsoft.com/office/drawing/2014/main" id="{3FCC643B-50E4-4F60-99D6-E62AB9EFEA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0262" y="-2835696"/>
            <a:ext cx="7343775" cy="7494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b"/>
          <a:lstStyle>
            <a:lvl1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1pPr>
            <a:lvl2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2pPr>
            <a:lvl3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FontTx/>
              <a:buNone/>
            </a:pPr>
            <a:r>
              <a:rPr lang="pl-PL" altLang="pl-PL" sz="3600" b="1" dirty="0"/>
              <a:t/>
            </a:r>
            <a:br>
              <a:rPr lang="pl-PL" altLang="pl-PL" sz="3600" b="1" dirty="0"/>
            </a:br>
            <a:r>
              <a:rPr lang="pl-PL" altLang="pl-PL" sz="3600" b="1" dirty="0"/>
              <a:t/>
            </a:r>
            <a:br>
              <a:rPr lang="pl-PL" altLang="pl-PL" sz="3600" b="1" dirty="0"/>
            </a:br>
            <a:r>
              <a:rPr lang="pl-PL" altLang="pl-PL" sz="3600" b="1" dirty="0"/>
              <a:t/>
            </a:r>
            <a:br>
              <a:rPr lang="pl-PL" altLang="pl-PL" sz="3600" b="1" dirty="0"/>
            </a:br>
            <a:r>
              <a:rPr lang="pl-PL" altLang="pl-PL" sz="3600" b="1" dirty="0"/>
              <a:t/>
            </a:r>
            <a:br>
              <a:rPr lang="pl-PL" altLang="pl-PL" sz="3600" b="1" dirty="0"/>
            </a:br>
            <a:r>
              <a:rPr lang="pl-PL" altLang="pl-PL" sz="3600" b="1" dirty="0"/>
              <a:t/>
            </a:r>
            <a:br>
              <a:rPr lang="pl-PL" altLang="pl-PL" sz="3600" b="1" dirty="0"/>
            </a:br>
            <a:r>
              <a:rPr lang="pl-PL" altLang="pl-PL" sz="3600" b="1" dirty="0"/>
              <a:t/>
            </a:r>
            <a:br>
              <a:rPr lang="pl-PL" altLang="pl-PL" sz="3600" b="1" dirty="0"/>
            </a:br>
            <a:r>
              <a:rPr lang="pl-PL" altLang="pl-PL" sz="3600" b="1" dirty="0"/>
              <a:t/>
            </a:r>
            <a:br>
              <a:rPr lang="pl-PL" altLang="pl-PL" sz="3600" b="1" dirty="0"/>
            </a:br>
            <a:r>
              <a:rPr lang="pl-PL" altLang="pl-PL" sz="3600" b="1" dirty="0"/>
              <a:t/>
            </a:r>
            <a:br>
              <a:rPr lang="pl-PL" altLang="pl-PL" sz="3600" b="1" dirty="0"/>
            </a:br>
            <a:r>
              <a:rPr lang="pl-PL" altLang="pl-PL" sz="3600" b="1" dirty="0"/>
              <a:t/>
            </a:r>
            <a:br>
              <a:rPr lang="pl-PL" altLang="pl-PL" sz="3600" b="1" dirty="0"/>
            </a:br>
            <a:r>
              <a:rPr lang="pl-PL" altLang="pl-PL" sz="3600" b="1" dirty="0"/>
              <a:t/>
            </a:r>
            <a:br>
              <a:rPr lang="pl-PL" altLang="pl-PL" sz="3600" b="1" dirty="0"/>
            </a:br>
            <a:r>
              <a:rPr lang="pl-PL" altLang="pl-PL" sz="3600" b="1" dirty="0"/>
              <a:t>Program „Maluch+”2021</a:t>
            </a: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FontTx/>
              <a:buNone/>
            </a:pPr>
            <a:r>
              <a:rPr lang="pl-PL" altLang="pl-PL" sz="3600" b="1" dirty="0"/>
              <a:t>dla podmiotów samorządowych</a:t>
            </a:r>
            <a:br>
              <a:rPr lang="pl-PL" altLang="pl-PL" sz="3600" b="1" dirty="0"/>
            </a:br>
            <a:r>
              <a:rPr lang="pl-PL" altLang="pl-PL" sz="3600" b="1" dirty="0"/>
              <a:t/>
            </a:r>
            <a:br>
              <a:rPr lang="pl-PL" altLang="pl-PL" sz="3600" b="1" dirty="0"/>
            </a:br>
            <a:r>
              <a:rPr lang="pl-PL" altLang="pl-PL" sz="3600" b="1" dirty="0"/>
              <a:t/>
            </a:r>
            <a:br>
              <a:rPr lang="pl-PL" altLang="pl-PL" sz="3600" b="1" dirty="0"/>
            </a:br>
            <a:endParaRPr lang="pl-PL" altLang="pl-PL" sz="3600" b="1" dirty="0"/>
          </a:p>
        </p:txBody>
      </p:sp>
      <p:sp>
        <p:nvSpPr>
          <p:cNvPr id="4099" name="Text Box 2">
            <a:extLst>
              <a:ext uri="{FF2B5EF4-FFF2-40B4-BE49-F238E27FC236}">
                <a16:creationId xmlns:a16="http://schemas.microsoft.com/office/drawing/2014/main" id="{E4C7056C-F0F8-415A-9F13-7E55B40915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8888" y="4797425"/>
            <a:ext cx="6646862" cy="1589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1pPr>
            <a:lvl2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2pPr>
            <a:lvl3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9pPr>
          </a:lstStyle>
          <a:p>
            <a:pPr eaLnBrk="1" hangingPunct="1">
              <a:spcBef>
                <a:spcPts val="600"/>
              </a:spcBef>
              <a:buClrTx/>
              <a:buSzPct val="75000"/>
              <a:buFontTx/>
              <a:buNone/>
            </a:pPr>
            <a:endParaRPr lang="pl-PL" altLang="pl-PL" sz="2400">
              <a:solidFill>
                <a:srgbClr val="FFFFFF"/>
              </a:solidFill>
            </a:endParaRPr>
          </a:p>
          <a:p>
            <a:pPr algn="ctr" eaLnBrk="1" hangingPunct="1">
              <a:spcBef>
                <a:spcPts val="600"/>
              </a:spcBef>
              <a:buClrTx/>
              <a:buSzPct val="75000"/>
              <a:buFontTx/>
              <a:buNone/>
            </a:pPr>
            <a:r>
              <a:rPr lang="pl-PL" altLang="pl-PL" sz="2400"/>
              <a:t>Śląski Urząd Wojewódzki w Katowicach</a:t>
            </a:r>
          </a:p>
          <a:p>
            <a:pPr algn="ctr" eaLnBrk="1" hangingPunct="1">
              <a:spcBef>
                <a:spcPts val="600"/>
              </a:spcBef>
              <a:buClrTx/>
              <a:buSzPct val="75000"/>
              <a:buFontTx/>
              <a:buNone/>
            </a:pPr>
            <a:r>
              <a:rPr lang="pl-PL" altLang="pl-PL" sz="2400"/>
              <a:t>14 sierpnia 2020 r.</a:t>
            </a:r>
          </a:p>
        </p:txBody>
      </p:sp>
      <p:pic>
        <p:nvPicPr>
          <p:cNvPr id="4100" name="Obraz 4">
            <a:extLst>
              <a:ext uri="{FF2B5EF4-FFF2-40B4-BE49-F238E27FC236}">
                <a16:creationId xmlns:a16="http://schemas.microsoft.com/office/drawing/2014/main" id="{B90FA4F0-398B-4EE8-A421-8B41B79FA0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25" y="692150"/>
            <a:ext cx="2805113" cy="86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slajd 1Nagrany dźwięk">
            <a:hlinkClick r:id="" action="ppaction://media"/>
            <a:extLst>
              <a:ext uri="{FF2B5EF4-FFF2-40B4-BE49-F238E27FC236}">
                <a16:creationId xmlns:a16="http://schemas.microsoft.com/office/drawing/2014/main" id="{B5F2D66E-9EDE-4251-AE95-87504C667F9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49763" y="3306763"/>
            <a:ext cx="244475" cy="244475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5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1">
            <a:extLst>
              <a:ext uri="{FF2B5EF4-FFF2-40B4-BE49-F238E27FC236}">
                <a16:creationId xmlns:a16="http://schemas.microsoft.com/office/drawing/2014/main" id="{8D9EFF23-8C3D-4FA8-B9CA-98F48A6305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088" y="692150"/>
            <a:ext cx="7780337" cy="998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b"/>
          <a:lstStyle>
            <a:lvl1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1pPr>
            <a:lvl2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2pPr>
            <a:lvl3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FontTx/>
              <a:buNone/>
            </a:pPr>
            <a:r>
              <a:rPr lang="pl-PL" altLang="pl-PL" sz="4000" b="1">
                <a:solidFill>
                  <a:srgbClr val="006666"/>
                </a:solidFill>
              </a:rPr>
              <a:t>Tematy prezentacji</a:t>
            </a:r>
          </a:p>
        </p:txBody>
      </p:sp>
      <p:sp>
        <p:nvSpPr>
          <p:cNvPr id="8195" name="Text Box 2">
            <a:extLst>
              <a:ext uri="{FF2B5EF4-FFF2-40B4-BE49-F238E27FC236}">
                <a16:creationId xmlns:a16="http://schemas.microsoft.com/office/drawing/2014/main" id="{0FA79E95-E9B1-4466-AC20-AB86A7BCE1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7600" y="2444750"/>
            <a:ext cx="6924675" cy="425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39725" indent="-339725"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8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1pPr>
            <a:lvl2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4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2pPr>
            <a:lvl3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ts val="0"/>
              </a:spcBef>
              <a:buClr>
                <a:srgbClr val="003366"/>
              </a:buClr>
              <a:buSzPct val="75000"/>
              <a:buFont typeface="Wingdings" panose="05000000000000000000" pitchFamily="2" charset="2"/>
              <a:buChar char=""/>
              <a:defRPr/>
            </a:pPr>
            <a:endParaRPr lang="pl-PL" altLang="pl-PL" sz="2000" dirty="0"/>
          </a:p>
          <a:p>
            <a:pPr eaLnBrk="1" hangingPunct="1">
              <a:lnSpc>
                <a:spcPct val="150000"/>
              </a:lnSpc>
              <a:spcBef>
                <a:spcPts val="0"/>
              </a:spcBef>
              <a:buClr>
                <a:srgbClr val="003366"/>
              </a:buClr>
              <a:buSzPct val="75000"/>
              <a:buFont typeface="Wingdings" panose="05000000000000000000" pitchFamily="2" charset="2"/>
              <a:buChar char=""/>
              <a:defRPr/>
            </a:pPr>
            <a:r>
              <a:rPr lang="pl-PL" altLang="pl-PL" sz="2000" dirty="0"/>
              <a:t>zasady programu MALUCH+2021</a:t>
            </a:r>
          </a:p>
          <a:p>
            <a:pPr marL="0" indent="0" eaLnBrk="1" hangingPunct="1">
              <a:lnSpc>
                <a:spcPct val="150000"/>
              </a:lnSpc>
              <a:spcBef>
                <a:spcPts val="0"/>
              </a:spcBef>
              <a:buClr>
                <a:srgbClr val="003366"/>
              </a:buClr>
              <a:buSzPct val="75000"/>
              <a:defRPr/>
            </a:pPr>
            <a:r>
              <a:rPr lang="pl-PL" altLang="pl-PL" sz="2000" dirty="0"/>
              <a:t>    - moduł 1a oraz 1b</a:t>
            </a:r>
          </a:p>
          <a:p>
            <a:pPr marL="0" indent="0" eaLnBrk="1" hangingPunct="1">
              <a:lnSpc>
                <a:spcPct val="150000"/>
              </a:lnSpc>
              <a:spcBef>
                <a:spcPts val="0"/>
              </a:spcBef>
              <a:buClr>
                <a:srgbClr val="003366"/>
              </a:buClr>
              <a:buSzPct val="75000"/>
              <a:defRPr/>
            </a:pPr>
            <a:r>
              <a:rPr lang="pl-PL" altLang="pl-PL" sz="2000" dirty="0"/>
              <a:t>    - moduł 2  </a:t>
            </a:r>
          </a:p>
          <a:p>
            <a:pPr eaLnBrk="1" hangingPunct="1">
              <a:lnSpc>
                <a:spcPct val="150000"/>
              </a:lnSpc>
              <a:spcBef>
                <a:spcPts val="0"/>
              </a:spcBef>
              <a:buClr>
                <a:srgbClr val="003366"/>
              </a:buClr>
              <a:buSzPct val="75000"/>
              <a:buFont typeface="Wingdings" panose="05000000000000000000" pitchFamily="2" charset="2"/>
              <a:buChar char=""/>
              <a:defRPr/>
            </a:pPr>
            <a:r>
              <a:rPr lang="pl-PL" altLang="pl-PL" sz="2000" dirty="0"/>
              <a:t>wzór oferty konkursowej</a:t>
            </a:r>
          </a:p>
          <a:p>
            <a:pPr eaLnBrk="1" hangingPunct="1">
              <a:lnSpc>
                <a:spcPct val="150000"/>
              </a:lnSpc>
              <a:spcBef>
                <a:spcPts val="0"/>
              </a:spcBef>
              <a:buClr>
                <a:srgbClr val="003366"/>
              </a:buClr>
              <a:buSzPct val="75000"/>
              <a:buFont typeface="Wingdings" panose="05000000000000000000" pitchFamily="2" charset="2"/>
              <a:buChar char=""/>
              <a:defRPr/>
            </a:pPr>
            <a:r>
              <a:rPr lang="pl-PL" altLang="pl-PL" sz="2000" dirty="0"/>
              <a:t>załączniki do oferty konkursowej</a:t>
            </a:r>
          </a:p>
          <a:p>
            <a:pPr eaLnBrk="1" hangingPunct="1">
              <a:lnSpc>
                <a:spcPct val="150000"/>
              </a:lnSpc>
              <a:spcBef>
                <a:spcPts val="0"/>
              </a:spcBef>
              <a:buClr>
                <a:srgbClr val="003366"/>
              </a:buClr>
              <a:buSzPct val="75000"/>
              <a:buFont typeface="Wingdings" panose="05000000000000000000" pitchFamily="2" charset="2"/>
              <a:buChar char=""/>
              <a:defRPr/>
            </a:pPr>
            <a:r>
              <a:rPr lang="pl-PL" altLang="pl-PL" sz="2000" dirty="0"/>
              <a:t>harmonogram konkursu oraz wyniki</a:t>
            </a:r>
          </a:p>
          <a:p>
            <a:pPr marL="0" indent="0" eaLnBrk="1" hangingPunct="1">
              <a:lnSpc>
                <a:spcPct val="90000"/>
              </a:lnSpc>
              <a:buClr>
                <a:srgbClr val="003366"/>
              </a:buClr>
              <a:buSzPct val="75000"/>
              <a:defRPr/>
            </a:pPr>
            <a:endParaRPr lang="pl-PL" altLang="pl-PL" dirty="0"/>
          </a:p>
          <a:p>
            <a:pPr eaLnBrk="1" hangingPunct="1">
              <a:lnSpc>
                <a:spcPct val="90000"/>
              </a:lnSpc>
              <a:buClrTx/>
              <a:buSzPct val="75000"/>
              <a:buFontTx/>
              <a:buNone/>
              <a:defRPr/>
            </a:pPr>
            <a:r>
              <a:rPr lang="pl-PL" altLang="pl-PL" dirty="0"/>
              <a:t> </a:t>
            </a:r>
          </a:p>
        </p:txBody>
      </p:sp>
      <p:pic>
        <p:nvPicPr>
          <p:cNvPr id="2" name="Nagrany dźwięk">
            <a:hlinkClick r:id="" action="ppaction://media"/>
            <a:extLst>
              <a:ext uri="{FF2B5EF4-FFF2-40B4-BE49-F238E27FC236}">
                <a16:creationId xmlns:a16="http://schemas.microsoft.com/office/drawing/2014/main" id="{A03CAEB7-6E94-4EA5-9706-0F0BEB381FB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449763" y="3306763"/>
            <a:ext cx="244475" cy="244475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88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>
            <a:extLst>
              <a:ext uri="{FF2B5EF4-FFF2-40B4-BE49-F238E27FC236}">
                <a16:creationId xmlns:a16="http://schemas.microsoft.com/office/drawing/2014/main" id="{D35F348E-36F5-4C8E-9E3A-C2A9CD9789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3438" y="754063"/>
            <a:ext cx="7780337" cy="1077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b"/>
          <a:lstStyle>
            <a:lvl1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1pPr>
            <a:lvl2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2pPr>
            <a:lvl3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9pPr>
          </a:lstStyle>
          <a:p>
            <a:pPr eaLnBrk="1" hangingPunct="1">
              <a:lnSpc>
                <a:spcPct val="90000"/>
              </a:lnSpc>
              <a:buClr>
                <a:srgbClr val="003366"/>
              </a:buClr>
              <a:buSzPct val="75000"/>
            </a:pPr>
            <a:r>
              <a:rPr lang="pl-PL" altLang="pl-PL" sz="3200"/>
              <a:t>Zasady programu MALUCH+2021</a:t>
            </a:r>
          </a:p>
        </p:txBody>
      </p:sp>
      <p:sp>
        <p:nvSpPr>
          <p:cNvPr id="10243" name="Text Box 2">
            <a:extLst>
              <a:ext uri="{FF2B5EF4-FFF2-40B4-BE49-F238E27FC236}">
                <a16:creationId xmlns:a16="http://schemas.microsoft.com/office/drawing/2014/main" id="{91433345-7366-4FDD-8ACE-A697956BD8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3438" y="2924175"/>
            <a:ext cx="7693025" cy="3341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39725" indent="-339725"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8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1pPr>
            <a:lvl2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4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2pPr>
            <a:lvl3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9pPr>
          </a:lstStyle>
          <a:p>
            <a:pPr marL="0" indent="0" eaLnBrk="1" hangingPunct="1">
              <a:spcBef>
                <a:spcPts val="0"/>
              </a:spcBef>
              <a:buClr>
                <a:srgbClr val="003366"/>
              </a:buClr>
              <a:buSzPct val="75000"/>
              <a:defRPr/>
            </a:pPr>
            <a:endParaRPr lang="pl-PL" altLang="pl-PL" sz="1600" dirty="0"/>
          </a:p>
          <a:p>
            <a:pPr algn="ctr">
              <a:spcBef>
                <a:spcPts val="0"/>
              </a:spcBef>
              <a:defRPr/>
            </a:pPr>
            <a:endParaRPr lang="pl-PL" sz="1600" b="1" dirty="0"/>
          </a:p>
          <a:p>
            <a:pPr algn="ctr">
              <a:spcBef>
                <a:spcPts val="0"/>
              </a:spcBef>
              <a:defRPr/>
            </a:pPr>
            <a:r>
              <a:rPr lang="pl-PL" sz="1600" dirty="0"/>
              <a:t>Celem programu MALUCH+ jest </a:t>
            </a:r>
            <a:r>
              <a:rPr lang="pl-PL" sz="1600" b="1" dirty="0"/>
              <a:t>zwiększenie dostępności oraz standardu </a:t>
            </a:r>
            <a:r>
              <a:rPr lang="pl-PL" sz="1600" dirty="0"/>
              <a:t>miejsc opieki w żłobkach, klubach dziecięcych i u dziennych opiekunów dla wszystkich dzieci, </a:t>
            </a:r>
          </a:p>
          <a:p>
            <a:pPr algn="ctr">
              <a:spcBef>
                <a:spcPts val="0"/>
              </a:spcBef>
              <a:defRPr/>
            </a:pPr>
            <a:r>
              <a:rPr lang="pl-PL" sz="1600" dirty="0"/>
              <a:t>w tym dzieci niepełnosprawnych oraz wymagających szczególnej opieki </a:t>
            </a:r>
          </a:p>
          <a:p>
            <a:pPr algn="ctr">
              <a:spcBef>
                <a:spcPts val="0"/>
              </a:spcBef>
              <a:defRPr/>
            </a:pPr>
            <a:endParaRPr lang="pl-PL" sz="1600" dirty="0"/>
          </a:p>
          <a:p>
            <a:pPr algn="ctr">
              <a:spcBef>
                <a:spcPts val="0"/>
              </a:spcBef>
              <a:defRPr/>
            </a:pPr>
            <a:endParaRPr lang="pl-PL" sz="1600" dirty="0"/>
          </a:p>
          <a:p>
            <a:pPr algn="ctr">
              <a:spcBef>
                <a:spcPts val="0"/>
              </a:spcBef>
              <a:defRPr/>
            </a:pPr>
            <a:r>
              <a:rPr lang="pl-PL" sz="1600" dirty="0"/>
              <a:t>Wojewoda śląski od początku aktywne wspiera podmioty samorządowe</a:t>
            </a:r>
            <a:br>
              <a:rPr lang="pl-PL" sz="1600" dirty="0"/>
            </a:br>
            <a:r>
              <a:rPr lang="pl-PL" sz="1600" dirty="0"/>
              <a:t> w realizacji celów Programu</a:t>
            </a:r>
          </a:p>
          <a:p>
            <a:pPr algn="ctr">
              <a:spcBef>
                <a:spcPts val="0"/>
              </a:spcBef>
              <a:defRPr/>
            </a:pPr>
            <a:r>
              <a:rPr lang="pl-PL" sz="1600" dirty="0"/>
              <a:t> </a:t>
            </a:r>
          </a:p>
        </p:txBody>
      </p:sp>
      <p:pic>
        <p:nvPicPr>
          <p:cNvPr id="2" name="slajd 3">
            <a:hlinkClick r:id="" action="ppaction://media"/>
            <a:extLst>
              <a:ext uri="{FF2B5EF4-FFF2-40B4-BE49-F238E27FC236}">
                <a16:creationId xmlns:a16="http://schemas.microsoft.com/office/drawing/2014/main" id="{477707DE-CBA6-4CB2-92EB-6DFE6D4B159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449763" y="3306763"/>
            <a:ext cx="244475" cy="244475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55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1">
            <a:extLst>
              <a:ext uri="{FF2B5EF4-FFF2-40B4-BE49-F238E27FC236}">
                <a16:creationId xmlns:a16="http://schemas.microsoft.com/office/drawing/2014/main" id="{D5990019-6047-45F6-9A3F-3E7ADAC421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088" y="279400"/>
            <a:ext cx="7780337" cy="162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b"/>
          <a:lstStyle>
            <a:lvl1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1pPr>
            <a:lvl2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2pPr>
            <a:lvl3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9pPr>
          </a:lstStyle>
          <a:p>
            <a:pPr eaLnBrk="1" hangingPunct="1">
              <a:lnSpc>
                <a:spcPct val="90000"/>
              </a:lnSpc>
              <a:buClr>
                <a:srgbClr val="003366"/>
              </a:buClr>
              <a:buSzPct val="75000"/>
            </a:pPr>
            <a:r>
              <a:rPr lang="pl-PL" altLang="pl-PL" sz="3200"/>
              <a:t>Zasady programu MALUCH+2021</a:t>
            </a:r>
          </a:p>
        </p:txBody>
      </p:sp>
      <p:sp>
        <p:nvSpPr>
          <p:cNvPr id="12291" name="Text Box 2">
            <a:extLst>
              <a:ext uri="{FF2B5EF4-FFF2-40B4-BE49-F238E27FC236}">
                <a16:creationId xmlns:a16="http://schemas.microsoft.com/office/drawing/2014/main" id="{59512B96-814C-4524-9E15-A3D9BE61F4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2988" y="2420938"/>
            <a:ext cx="7693025" cy="317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39725" indent="-339725"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08050" algn="l"/>
                <a:tab pos="1822450" algn="l"/>
                <a:tab pos="2736850" algn="l"/>
                <a:tab pos="3651250" algn="l"/>
                <a:tab pos="4565650" algn="l"/>
                <a:tab pos="5480050" algn="l"/>
                <a:tab pos="6394450" algn="l"/>
                <a:tab pos="7308850" algn="l"/>
                <a:tab pos="8223250" algn="l"/>
                <a:tab pos="9137650" algn="l"/>
                <a:tab pos="10052050" algn="l"/>
                <a:tab pos="10329863" algn="l"/>
                <a:tab pos="10779125" algn="l"/>
              </a:tabLst>
              <a:defRPr sz="28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1pPr>
            <a:lvl2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08050" algn="l"/>
                <a:tab pos="1822450" algn="l"/>
                <a:tab pos="2736850" algn="l"/>
                <a:tab pos="3651250" algn="l"/>
                <a:tab pos="4565650" algn="l"/>
                <a:tab pos="5480050" algn="l"/>
                <a:tab pos="6394450" algn="l"/>
                <a:tab pos="7308850" algn="l"/>
                <a:tab pos="8223250" algn="l"/>
                <a:tab pos="9137650" algn="l"/>
                <a:tab pos="10052050" algn="l"/>
                <a:tab pos="10329863" algn="l"/>
                <a:tab pos="10779125" algn="l"/>
              </a:tabLst>
              <a:defRPr sz="24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2pPr>
            <a:lvl3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08050" algn="l"/>
                <a:tab pos="1822450" algn="l"/>
                <a:tab pos="2736850" algn="l"/>
                <a:tab pos="3651250" algn="l"/>
                <a:tab pos="4565650" algn="l"/>
                <a:tab pos="5480050" algn="l"/>
                <a:tab pos="6394450" algn="l"/>
                <a:tab pos="7308850" algn="l"/>
                <a:tab pos="8223250" algn="l"/>
                <a:tab pos="9137650" algn="l"/>
                <a:tab pos="10052050" algn="l"/>
                <a:tab pos="10329863" algn="l"/>
                <a:tab pos="10779125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08050" algn="l"/>
                <a:tab pos="1822450" algn="l"/>
                <a:tab pos="2736850" algn="l"/>
                <a:tab pos="3651250" algn="l"/>
                <a:tab pos="4565650" algn="l"/>
                <a:tab pos="5480050" algn="l"/>
                <a:tab pos="6394450" algn="l"/>
                <a:tab pos="7308850" algn="l"/>
                <a:tab pos="8223250" algn="l"/>
                <a:tab pos="9137650" algn="l"/>
                <a:tab pos="10052050" algn="l"/>
                <a:tab pos="10329863" algn="l"/>
                <a:tab pos="10779125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08050" algn="l"/>
                <a:tab pos="1822450" algn="l"/>
                <a:tab pos="2736850" algn="l"/>
                <a:tab pos="3651250" algn="l"/>
                <a:tab pos="4565650" algn="l"/>
                <a:tab pos="5480050" algn="l"/>
                <a:tab pos="6394450" algn="l"/>
                <a:tab pos="7308850" algn="l"/>
                <a:tab pos="8223250" algn="l"/>
                <a:tab pos="9137650" algn="l"/>
                <a:tab pos="10052050" algn="l"/>
                <a:tab pos="10329863" algn="l"/>
                <a:tab pos="10779125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08050" algn="l"/>
                <a:tab pos="1822450" algn="l"/>
                <a:tab pos="2736850" algn="l"/>
                <a:tab pos="3651250" algn="l"/>
                <a:tab pos="4565650" algn="l"/>
                <a:tab pos="5480050" algn="l"/>
                <a:tab pos="6394450" algn="l"/>
                <a:tab pos="7308850" algn="l"/>
                <a:tab pos="8223250" algn="l"/>
                <a:tab pos="9137650" algn="l"/>
                <a:tab pos="10052050" algn="l"/>
                <a:tab pos="10329863" algn="l"/>
                <a:tab pos="10779125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08050" algn="l"/>
                <a:tab pos="1822450" algn="l"/>
                <a:tab pos="2736850" algn="l"/>
                <a:tab pos="3651250" algn="l"/>
                <a:tab pos="4565650" algn="l"/>
                <a:tab pos="5480050" algn="l"/>
                <a:tab pos="6394450" algn="l"/>
                <a:tab pos="7308850" algn="l"/>
                <a:tab pos="8223250" algn="l"/>
                <a:tab pos="9137650" algn="l"/>
                <a:tab pos="10052050" algn="l"/>
                <a:tab pos="10329863" algn="l"/>
                <a:tab pos="10779125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08050" algn="l"/>
                <a:tab pos="1822450" algn="l"/>
                <a:tab pos="2736850" algn="l"/>
                <a:tab pos="3651250" algn="l"/>
                <a:tab pos="4565650" algn="l"/>
                <a:tab pos="5480050" algn="l"/>
                <a:tab pos="6394450" algn="l"/>
                <a:tab pos="7308850" algn="l"/>
                <a:tab pos="8223250" algn="l"/>
                <a:tab pos="9137650" algn="l"/>
                <a:tab pos="10052050" algn="l"/>
                <a:tab pos="10329863" algn="l"/>
                <a:tab pos="10779125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08050" algn="l"/>
                <a:tab pos="1822450" algn="l"/>
                <a:tab pos="2736850" algn="l"/>
                <a:tab pos="3651250" algn="l"/>
                <a:tab pos="4565650" algn="l"/>
                <a:tab pos="5480050" algn="l"/>
                <a:tab pos="6394450" algn="l"/>
                <a:tab pos="7308850" algn="l"/>
                <a:tab pos="8223250" algn="l"/>
                <a:tab pos="9137650" algn="l"/>
                <a:tab pos="10052050" algn="l"/>
                <a:tab pos="10329863" algn="l"/>
                <a:tab pos="10779125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9pPr>
          </a:lstStyle>
          <a:p>
            <a:pPr>
              <a:lnSpc>
                <a:spcPct val="107000"/>
              </a:lnSpc>
              <a:spcAft>
                <a:spcPts val="0"/>
              </a:spcAft>
              <a:defRPr/>
            </a:pPr>
            <a:endParaRPr lang="pl-PL" sz="1400" dirty="0">
              <a:solidFill>
                <a:srgbClr val="1B1B1B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pl-PL" sz="1600" dirty="0"/>
              <a:t>Jednostki</a:t>
            </a:r>
            <a:r>
              <a:rPr lang="pl-PL" sz="1400" dirty="0">
                <a:solidFill>
                  <a:srgbClr val="1B1B1B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1600" dirty="0"/>
              <a:t>samorządu terytorialnego mogą składać wnioski </a:t>
            </a:r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pl-PL" sz="1600" dirty="0"/>
              <a:t>w ramach dwóch modułów:</a:t>
            </a:r>
          </a:p>
          <a:p>
            <a:pPr>
              <a:lnSpc>
                <a:spcPct val="107000"/>
              </a:lnSpc>
              <a:spcAft>
                <a:spcPts val="0"/>
              </a:spcAft>
              <a:buFontTx/>
              <a:buChar char="-"/>
              <a:defRPr/>
            </a:pPr>
            <a:r>
              <a:rPr lang="pl-PL" sz="1600" b="1" dirty="0"/>
              <a:t>moduł 1 a oraz 1 b </a:t>
            </a:r>
            <a:r>
              <a:rPr lang="pl-PL" sz="1600" dirty="0"/>
              <a:t>(tworzenie nowych miejsc opieki oraz ich funkcjonowanie</a:t>
            </a:r>
          </a:p>
          <a:p>
            <a:pPr marL="0" indent="0">
              <a:lnSpc>
                <a:spcPct val="107000"/>
              </a:lnSpc>
              <a:spcAft>
                <a:spcPts val="0"/>
              </a:spcAft>
              <a:defRPr/>
            </a:pPr>
            <a:r>
              <a:rPr lang="pl-PL" sz="1600" dirty="0"/>
              <a:t>       bądź samo tworzenie nowych miejsc)</a:t>
            </a:r>
          </a:p>
          <a:p>
            <a:pPr>
              <a:lnSpc>
                <a:spcPct val="107000"/>
              </a:lnSpc>
              <a:spcAft>
                <a:spcPts val="0"/>
              </a:spcAft>
              <a:buFontTx/>
              <a:buChar char="-"/>
              <a:defRPr/>
            </a:pPr>
            <a:r>
              <a:rPr lang="pl-PL" sz="1600" b="1" dirty="0"/>
              <a:t>moduł 2</a:t>
            </a:r>
            <a:r>
              <a:rPr lang="pl-PL" sz="1600" dirty="0"/>
              <a:t> (funkcjonowanie miejsc utworzonych we wcześniejszych edycjach Programu)</a:t>
            </a:r>
          </a:p>
          <a:p>
            <a:pPr>
              <a:lnSpc>
                <a:spcPct val="107000"/>
              </a:lnSpc>
              <a:spcAft>
                <a:spcPts val="0"/>
              </a:spcAft>
              <a:buFontTx/>
              <a:buChar char="-"/>
              <a:defRPr/>
            </a:pPr>
            <a:endParaRPr lang="pl-PL" sz="1600" dirty="0"/>
          </a:p>
          <a:p>
            <a:pPr marL="0" indent="0">
              <a:lnSpc>
                <a:spcPct val="107000"/>
              </a:lnSpc>
              <a:spcAft>
                <a:spcPts val="0"/>
              </a:spcAft>
              <a:defRPr/>
            </a:pPr>
            <a:r>
              <a:rPr lang="pl-PL" sz="1800" dirty="0"/>
              <a:t>O dofinansowanie może się ubiegać </a:t>
            </a:r>
            <a:r>
              <a:rPr lang="pl-PL" sz="1800" b="1" dirty="0"/>
              <a:t>gmina, powiat oraz województwo</a:t>
            </a:r>
            <a:endParaRPr lang="pl-PL" sz="1800" dirty="0"/>
          </a:p>
          <a:p>
            <a:pPr marL="0" indent="0">
              <a:lnSpc>
                <a:spcPct val="107000"/>
              </a:lnSpc>
              <a:spcAft>
                <a:spcPts val="0"/>
              </a:spcAft>
              <a:defRPr/>
            </a:pPr>
            <a:endParaRPr lang="pl-PL" sz="14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slajd 4">
            <a:hlinkClick r:id="" action="ppaction://media"/>
            <a:extLst>
              <a:ext uri="{FF2B5EF4-FFF2-40B4-BE49-F238E27FC236}">
                <a16:creationId xmlns:a16="http://schemas.microsoft.com/office/drawing/2014/main" id="{4D206E90-108A-43CA-A8D3-358313F9CF8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449763" y="3306763"/>
            <a:ext cx="244475" cy="244475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95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1">
            <a:extLst>
              <a:ext uri="{FF2B5EF4-FFF2-40B4-BE49-F238E27FC236}">
                <a16:creationId xmlns:a16="http://schemas.microsoft.com/office/drawing/2014/main" id="{C914DDE7-8765-4DD3-BBCB-06ADF305C8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6013" y="2492375"/>
            <a:ext cx="7775575" cy="4033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39725" indent="-339725"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8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1pPr>
            <a:lvl2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4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2pPr>
            <a:lvl3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9pPr>
          </a:lstStyle>
          <a:p>
            <a:r>
              <a:rPr lang="pl-PL" altLang="pl-PL" sz="1400"/>
              <a:t>W </a:t>
            </a:r>
            <a:r>
              <a:rPr lang="pl-PL" altLang="pl-PL" sz="1400" b="1"/>
              <a:t>module 1a</a:t>
            </a:r>
            <a:r>
              <a:rPr lang="pl-PL" altLang="pl-PL" sz="1400"/>
              <a:t> dofinansowywane będą zadania realizowane na terenie gmin, </a:t>
            </a:r>
          </a:p>
          <a:p>
            <a:r>
              <a:rPr lang="pl-PL" altLang="pl-PL" sz="1400"/>
              <a:t>gdzie na dzień składania oferty konkursowej </a:t>
            </a:r>
            <a:r>
              <a:rPr lang="pl-PL" altLang="pl-PL" sz="1400" b="1"/>
              <a:t>nie funkcjonowały</a:t>
            </a:r>
            <a:r>
              <a:rPr lang="pl-PL" altLang="pl-PL" sz="1400"/>
              <a:t> żłobki lub kluby </a:t>
            </a:r>
          </a:p>
          <a:p>
            <a:r>
              <a:rPr lang="pl-PL" altLang="pl-PL" sz="1400"/>
              <a:t>dziecięce utworzone przez jednostki samorządu terytorialnego</a:t>
            </a:r>
          </a:p>
          <a:p>
            <a:r>
              <a:rPr lang="pl-PL" altLang="pl-PL" sz="1400"/>
              <a:t> </a:t>
            </a:r>
          </a:p>
          <a:p>
            <a:r>
              <a:rPr lang="pl-PL" altLang="pl-PL" sz="1400"/>
              <a:t>W </a:t>
            </a:r>
            <a:r>
              <a:rPr lang="pl-PL" altLang="pl-PL" sz="1400" b="1"/>
              <a:t>module 1b</a:t>
            </a:r>
            <a:r>
              <a:rPr lang="pl-PL" altLang="pl-PL" sz="1400"/>
              <a:t> dofinansowywane będą zadania realizowane na terenie gmin, gdzie na</a:t>
            </a:r>
          </a:p>
          <a:p>
            <a:r>
              <a:rPr lang="pl-PL" altLang="pl-PL" sz="1400"/>
              <a:t>dzień składania oferty konkursowej </a:t>
            </a:r>
            <a:r>
              <a:rPr lang="pl-PL" altLang="pl-PL" sz="1400" b="1"/>
              <a:t>funkcjonowały </a:t>
            </a:r>
            <a:r>
              <a:rPr lang="pl-PL" altLang="pl-PL" sz="1400"/>
              <a:t> żłobki lub kluby dziecięce i </a:t>
            </a:r>
          </a:p>
          <a:p>
            <a:r>
              <a:rPr lang="pl-PL" altLang="pl-PL" sz="1400"/>
              <a:t>wnioskowana wysokość dofinansowania na zadanie polegające na tworzeniu nowych </a:t>
            </a:r>
          </a:p>
          <a:p>
            <a:r>
              <a:rPr lang="pl-PL" altLang="pl-PL" sz="1400"/>
              <a:t>miejsc opieki w gminie nie przekracza 6 mln zł (warunki muszą być spełnione łącznie)</a:t>
            </a:r>
          </a:p>
          <a:p>
            <a:r>
              <a:rPr lang="pl-PL" altLang="pl-PL" sz="1400"/>
              <a:t> </a:t>
            </a:r>
          </a:p>
          <a:p>
            <a:r>
              <a:rPr lang="pl-PL" altLang="pl-PL" sz="1400"/>
              <a:t>W </a:t>
            </a:r>
            <a:r>
              <a:rPr lang="pl-PL" altLang="pl-PL" sz="1400" b="1"/>
              <a:t>module 2</a:t>
            </a:r>
            <a:r>
              <a:rPr lang="pl-PL" altLang="pl-PL" sz="1400"/>
              <a:t> dofinansowane będą zadania na terenie gmin, które utworzyły miejsca </a:t>
            </a:r>
          </a:p>
          <a:p>
            <a:r>
              <a:rPr lang="pl-PL" altLang="pl-PL" sz="1400"/>
              <a:t>opieki z udziałem środków </a:t>
            </a:r>
            <a:r>
              <a:rPr lang="pl-PL" altLang="pl-PL" sz="1400" b="1"/>
              <a:t>z wcześniejszych</a:t>
            </a:r>
            <a:r>
              <a:rPr lang="pl-PL" altLang="pl-PL" sz="1400"/>
              <a:t> edycji Programu (również z edycji 2020 jeśli </a:t>
            </a:r>
          </a:p>
          <a:p>
            <a:r>
              <a:rPr lang="pl-PL" altLang="pl-PL" sz="1400"/>
              <a:t>nowe miejsca nie zostały jeszcze wpisane do rejestru żłobków i klubów dziecięcych</a:t>
            </a:r>
          </a:p>
          <a:p>
            <a:r>
              <a:rPr lang="pl-PL" altLang="pl-PL" sz="1400"/>
              <a:t>lub wykazu dziennych opiekunów)</a:t>
            </a:r>
          </a:p>
          <a:p>
            <a:r>
              <a:rPr lang="pl-PL" altLang="pl-PL"/>
              <a:t>  </a:t>
            </a:r>
            <a:r>
              <a:rPr lang="pl-PL" altLang="pl-PL" b="1"/>
              <a:t> </a:t>
            </a:r>
            <a:endParaRPr lang="pl-PL" altLang="pl-PL"/>
          </a:p>
        </p:txBody>
      </p:sp>
      <p:sp>
        <p:nvSpPr>
          <p:cNvPr id="12291" name="Text Box 2">
            <a:extLst>
              <a:ext uri="{FF2B5EF4-FFF2-40B4-BE49-F238E27FC236}">
                <a16:creationId xmlns:a16="http://schemas.microsoft.com/office/drawing/2014/main" id="{AB4090C8-50A4-407F-95B0-021588D4FD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5975" y="890588"/>
            <a:ext cx="7815263" cy="754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1pPr>
            <a:lvl2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2pPr>
            <a:lvl3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9pPr>
          </a:lstStyle>
          <a:p>
            <a:pPr eaLnBrk="1" hangingPunct="1">
              <a:lnSpc>
                <a:spcPct val="90000"/>
              </a:lnSpc>
              <a:buClr>
                <a:srgbClr val="003366"/>
              </a:buClr>
              <a:buSzPct val="75000"/>
            </a:pPr>
            <a:r>
              <a:rPr lang="pl-PL" altLang="pl-PL" sz="3600"/>
              <a:t>Zasady programu MALUCH+2021</a:t>
            </a:r>
          </a:p>
        </p:txBody>
      </p:sp>
      <p:pic>
        <p:nvPicPr>
          <p:cNvPr id="3" name="Nagrany dźwięk">
            <a:hlinkClick r:id="" action="ppaction://media"/>
            <a:extLst>
              <a:ext uri="{FF2B5EF4-FFF2-40B4-BE49-F238E27FC236}">
                <a16:creationId xmlns:a16="http://schemas.microsoft.com/office/drawing/2014/main" id="{FD2E3D8F-F00E-4C7A-9558-D420A67A5C7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449763" y="3306763"/>
            <a:ext cx="244475" cy="244475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12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1">
            <a:extLst>
              <a:ext uri="{FF2B5EF4-FFF2-40B4-BE49-F238E27FC236}">
                <a16:creationId xmlns:a16="http://schemas.microsoft.com/office/drawing/2014/main" id="{8561BCD5-ED35-4BE1-954A-8301AA3EBC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3438" y="833438"/>
            <a:ext cx="7780337" cy="998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b"/>
          <a:lstStyle>
            <a:lvl1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1pPr>
            <a:lvl2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2pPr>
            <a:lvl3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9pPr>
          </a:lstStyle>
          <a:p>
            <a:pPr eaLnBrk="1" hangingPunct="1">
              <a:lnSpc>
                <a:spcPct val="90000"/>
              </a:lnSpc>
              <a:buClr>
                <a:srgbClr val="003366"/>
              </a:buClr>
              <a:buSzPct val="75000"/>
            </a:pPr>
            <a:r>
              <a:rPr lang="pl-PL" altLang="pl-PL" sz="3600"/>
              <a:t>Zasady programu MALUCH+2021</a:t>
            </a:r>
          </a:p>
        </p:txBody>
      </p:sp>
      <p:sp>
        <p:nvSpPr>
          <p:cNvPr id="16387" name="Text Box 2">
            <a:extLst>
              <a:ext uri="{FF2B5EF4-FFF2-40B4-BE49-F238E27FC236}">
                <a16:creationId xmlns:a16="http://schemas.microsoft.com/office/drawing/2014/main" id="{BF87422A-2D70-46AA-9DDF-1D61278E5D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2362200"/>
            <a:ext cx="7693025" cy="3724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39725" indent="-339725"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8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1pPr>
            <a:lvl2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4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2pPr>
            <a:lvl3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9pPr>
          </a:lstStyle>
          <a:p>
            <a:pPr>
              <a:defRPr/>
            </a:pPr>
            <a:r>
              <a:rPr lang="pl-PL" sz="1400" b="1" dirty="0"/>
              <a:t>Wysokość dofinansowania</a:t>
            </a:r>
            <a:r>
              <a:rPr lang="pl-PL" sz="1400" dirty="0"/>
              <a:t> </a:t>
            </a:r>
            <a:r>
              <a:rPr lang="pl-PL" sz="1400" b="1" dirty="0"/>
              <a:t> do tworzenia i funkcjonowania miejsc opieki</a:t>
            </a:r>
            <a:endParaRPr lang="pl-PL" sz="1400" dirty="0"/>
          </a:p>
          <a:p>
            <a:pPr>
              <a:defRPr/>
            </a:pPr>
            <a:endParaRPr lang="pl-PL" sz="1400" b="1" dirty="0"/>
          </a:p>
          <a:p>
            <a:pPr>
              <a:defRPr/>
            </a:pPr>
            <a:r>
              <a:rPr lang="pl-PL" sz="1400" b="1" dirty="0"/>
              <a:t>MODUŁ 1a</a:t>
            </a:r>
            <a:endParaRPr lang="pl-PL" sz="1400" dirty="0"/>
          </a:p>
          <a:p>
            <a:pPr marL="0" indent="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pl-PL" sz="1400" dirty="0"/>
              <a:t> w przypadku wydatków na tworzenie miejsc: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defRPr/>
            </a:pPr>
            <a:r>
              <a:rPr lang="pl-PL" sz="1400" dirty="0"/>
              <a:t>   -  nie więcej niż 33 000 zł na 1 nowo tworzone miejsce w żłobku lub klubie dziecięcym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defRPr/>
            </a:pPr>
            <a:r>
              <a:rPr lang="pl-PL" sz="1400" dirty="0"/>
              <a:t>   -  nie więcej niż   5 000 zł na 1 nowo tworzone miejsce u dziennego opiekuna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pl-PL" sz="1400" dirty="0"/>
              <a:t> w przypadku wydatków na funkcjonowanie miejsc - kwota dofinansowania zostanie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defRPr/>
            </a:pPr>
            <a:r>
              <a:rPr lang="pl-PL" sz="1400" dirty="0"/>
              <a:t>określona na etapie rozstrzygnięcia konkursu, przy czym w przypadku miejsc dla dzieci niepełnosprawnych lub wymagających szczególnej opieki – ww. kwota zostanie odpowiednio zwiększona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defRPr/>
            </a:pPr>
            <a:r>
              <a:rPr lang="pl-PL" sz="1400" dirty="0"/>
              <a:t> </a:t>
            </a:r>
          </a:p>
        </p:txBody>
      </p:sp>
      <p:pic>
        <p:nvPicPr>
          <p:cNvPr id="2" name="slajd 6">
            <a:hlinkClick r:id="" action="ppaction://media"/>
            <a:extLst>
              <a:ext uri="{FF2B5EF4-FFF2-40B4-BE49-F238E27FC236}">
                <a16:creationId xmlns:a16="http://schemas.microsoft.com/office/drawing/2014/main" id="{913ECC02-7E3F-496E-AB62-92CD7147339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449763" y="3306763"/>
            <a:ext cx="244475" cy="244475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24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1">
            <a:extLst>
              <a:ext uri="{FF2B5EF4-FFF2-40B4-BE49-F238E27FC236}">
                <a16:creationId xmlns:a16="http://schemas.microsoft.com/office/drawing/2014/main" id="{89128ABC-AF7E-4597-9FC5-AEB3BF6DC1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2988" y="2492375"/>
            <a:ext cx="7121525" cy="417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42900" indent="-339725"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28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1pPr>
            <a:lvl2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24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2pPr>
            <a:lvl3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9pPr>
          </a:lstStyle>
          <a:p>
            <a:pPr marL="0" indent="0">
              <a:spcBef>
                <a:spcPts val="0"/>
              </a:spcBef>
              <a:defRPr/>
            </a:pPr>
            <a:r>
              <a:rPr lang="pl-PL" sz="1400" b="1" dirty="0"/>
              <a:t>MODUŁ 1b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/>
            </a:pPr>
            <a:r>
              <a:rPr lang="pl-PL" sz="1400" dirty="0"/>
              <a:t>    w przypadku wydatków na tworzenie miejsc: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/>
            </a:pPr>
            <a:r>
              <a:rPr lang="pl-PL" sz="1400" dirty="0"/>
              <a:t>    - nie więcej niż 30 000 zł  na 1 nowo tworzone miejsce w żłobku lub klubie dziecięcym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/>
            </a:pPr>
            <a:r>
              <a:rPr lang="pl-PL" sz="1400" dirty="0"/>
              <a:t>    - nie więcej niż 5 000 zł na 1 nowo tworzone miejsce u dziennego opiekuna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/>
            </a:pPr>
            <a:r>
              <a:rPr lang="pl-PL" sz="1400" dirty="0"/>
              <a:t>    w przypadku wydatków na funkcjonowanie miejsc - kwota dofinansowania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/>
            </a:pPr>
            <a:r>
              <a:rPr lang="pl-PL" sz="1400" dirty="0"/>
              <a:t>     zostanie określona na etapie rozstrzygnięcia konkursu, przy czym w przypadku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/>
            </a:pPr>
            <a:r>
              <a:rPr lang="pl-PL" sz="1400" dirty="0"/>
              <a:t>     miejsc dla dzieci niepełnosprawnych lub wymagających szczególnej opieki– ww.   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/>
            </a:pPr>
            <a:r>
              <a:rPr lang="pl-PL" sz="1400" dirty="0"/>
              <a:t>     kwota  zostanie odpowiednio zwiększona</a:t>
            </a:r>
          </a:p>
          <a:p>
            <a:pPr marL="0" indent="0">
              <a:spcBef>
                <a:spcPts val="0"/>
              </a:spcBef>
              <a:defRPr/>
            </a:pPr>
            <a:endParaRPr lang="pl-PL" sz="1400" b="1" u="sng" dirty="0"/>
          </a:p>
          <a:p>
            <a:pPr marL="0" indent="0">
              <a:spcBef>
                <a:spcPts val="0"/>
              </a:spcBef>
              <a:defRPr/>
            </a:pPr>
            <a:r>
              <a:rPr lang="pl-PL" sz="1400" b="1" dirty="0"/>
              <a:t>MODUŁ 2</a:t>
            </a:r>
          </a:p>
          <a:p>
            <a:pPr marL="0" indent="0">
              <a:spcBef>
                <a:spcPts val="0"/>
              </a:spcBef>
              <a:defRPr/>
            </a:pPr>
            <a:endParaRPr lang="pl-PL" sz="1400" dirty="0"/>
          </a:p>
          <a:p>
            <a:pPr marL="0" indent="0">
              <a:lnSpc>
                <a:spcPct val="150000"/>
              </a:lnSpc>
              <a:spcBef>
                <a:spcPts val="0"/>
              </a:spcBef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/>
            </a:pPr>
            <a:r>
              <a:rPr lang="pl-PL" sz="1400" dirty="0"/>
              <a:t>kwota dofinansowania zostanie określona na etapie rozstrzygnięcia konkursu, przy czym w przypadku miejsc dla dzieci niepełnosprawnych lub wymagających szczególnej opieki – ww. kwota zostanie odpowiednio zwiększona </a:t>
            </a:r>
          </a:p>
          <a:p>
            <a:pPr>
              <a:defRPr/>
            </a:pPr>
            <a:r>
              <a:rPr lang="pl-PL" sz="1400" dirty="0"/>
              <a:t> </a:t>
            </a:r>
          </a:p>
          <a:p>
            <a:pPr>
              <a:defRPr/>
            </a:pPr>
            <a:endParaRPr lang="pl-PL" sz="1400" dirty="0"/>
          </a:p>
          <a:p>
            <a:pPr>
              <a:defRPr/>
            </a:pPr>
            <a:endParaRPr lang="pl-PL" sz="1400" dirty="0"/>
          </a:p>
          <a:p>
            <a:pPr>
              <a:defRPr/>
            </a:pPr>
            <a:endParaRPr lang="pl-PL" sz="1400" dirty="0"/>
          </a:p>
        </p:txBody>
      </p:sp>
      <p:sp>
        <p:nvSpPr>
          <p:cNvPr id="16387" name="Text Box 2">
            <a:extLst>
              <a:ext uri="{FF2B5EF4-FFF2-40B4-BE49-F238E27FC236}">
                <a16:creationId xmlns:a16="http://schemas.microsoft.com/office/drawing/2014/main" id="{E7BE8974-76C0-4C3D-8ED4-4758AE60D9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4388" y="1047750"/>
            <a:ext cx="7807325" cy="107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1pPr>
            <a:lvl2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2pPr>
            <a:lvl3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9pPr>
          </a:lstStyle>
          <a:p>
            <a:pPr eaLnBrk="1" hangingPunct="1">
              <a:lnSpc>
                <a:spcPct val="90000"/>
              </a:lnSpc>
              <a:buClr>
                <a:srgbClr val="003366"/>
              </a:buClr>
              <a:buSzPct val="75000"/>
            </a:pPr>
            <a:r>
              <a:rPr lang="pl-PL" altLang="pl-PL" sz="3600"/>
              <a:t>Zasady programu MALUCH+2021</a:t>
            </a:r>
          </a:p>
        </p:txBody>
      </p:sp>
      <p:pic>
        <p:nvPicPr>
          <p:cNvPr id="2" name="slajd 7">
            <a:hlinkClick r:id="" action="ppaction://media"/>
            <a:extLst>
              <a:ext uri="{FF2B5EF4-FFF2-40B4-BE49-F238E27FC236}">
                <a16:creationId xmlns:a16="http://schemas.microsoft.com/office/drawing/2014/main" id="{57B7D54D-DCC2-40D2-9200-4BA1D3BD7F2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449763" y="3306763"/>
            <a:ext cx="244475" cy="244475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59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1">
            <a:extLst>
              <a:ext uri="{FF2B5EF4-FFF2-40B4-BE49-F238E27FC236}">
                <a16:creationId xmlns:a16="http://schemas.microsoft.com/office/drawing/2014/main" id="{A3C060B2-468D-47CA-8C57-C9D5E0F22A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2492375"/>
            <a:ext cx="7993063" cy="4105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39725" indent="-339725"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8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1pPr>
            <a:lvl2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4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2pPr>
            <a:lvl3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9pPr>
          </a:lstStyle>
          <a:p>
            <a:pPr>
              <a:defRPr/>
            </a:pPr>
            <a:r>
              <a:rPr lang="pl-PL" sz="1400" b="1" dirty="0"/>
              <a:t>Ogólne zasady:</a:t>
            </a:r>
            <a:endParaRPr lang="pl-PL" sz="1400" dirty="0"/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pl-PL" sz="1400" dirty="0"/>
              <a:t>udział dofinansowania – max </a:t>
            </a:r>
            <a:r>
              <a:rPr lang="pl-PL" sz="1400" b="1" dirty="0"/>
              <a:t>80 % kosztów realizacji zadania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pl-PL" sz="1400" b="1" dirty="0"/>
              <a:t>wydatki na</a:t>
            </a:r>
            <a:r>
              <a:rPr lang="pl-PL" sz="1400" dirty="0"/>
              <a:t> </a:t>
            </a:r>
            <a:r>
              <a:rPr lang="pl-PL" sz="1400" b="1" dirty="0"/>
              <a:t>tworzenie nowych: </a:t>
            </a:r>
            <a:r>
              <a:rPr lang="pl-PL" sz="1400" dirty="0"/>
              <a:t>majątkowe lub bieżące (katalog wydatków punkt 5.3.1 Programu ); dopuszcza się koszty pośrednie max </a:t>
            </a:r>
            <a:r>
              <a:rPr lang="pl-PL" sz="1400" b="1" dirty="0"/>
              <a:t>15 %</a:t>
            </a:r>
            <a:r>
              <a:rPr lang="pl-PL" sz="1400" dirty="0"/>
              <a:t> kosztów realizacji zadania ogółem       w części dotyczącej tworzenia 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pl-PL" sz="1400" b="1" dirty="0"/>
              <a:t>wydatki na zapewnienie funkcjonowania: </a:t>
            </a:r>
            <a:r>
              <a:rPr lang="pl-PL" sz="1400" dirty="0"/>
              <a:t>bieżące (katalog wydatków punkt 5.3.3 Programu);  dopuszcza się koszty pośrednie max </a:t>
            </a:r>
            <a:r>
              <a:rPr lang="pl-PL" sz="1400" b="1" dirty="0"/>
              <a:t>10 %</a:t>
            </a:r>
            <a:r>
              <a:rPr lang="pl-PL" sz="1400" dirty="0"/>
              <a:t> kosztów realizacji zadania ogółem w części dotyczącej funkcjonowania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pl-PL" sz="1400" dirty="0"/>
              <a:t>wydatki kwalifikowane (</a:t>
            </a:r>
            <a:r>
              <a:rPr lang="pl-PL" sz="1350" dirty="0"/>
              <a:t>dofinansowanie oraz wkład własny</a:t>
            </a:r>
            <a:r>
              <a:rPr lang="pl-PL" sz="1400" dirty="0"/>
              <a:t>): </a:t>
            </a:r>
            <a:r>
              <a:rPr lang="pl-PL" sz="1400" b="1" dirty="0"/>
              <a:t>od 1 stycznia do 31 grudnia 2021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pl-PL" sz="1200" dirty="0"/>
              <a:t>wydatki kwalifikowane w zakresie tworzenia nowych miejsc opieki to wydatki:</a:t>
            </a:r>
          </a:p>
          <a:p>
            <a:pPr marL="0" indent="0">
              <a:spcBef>
                <a:spcPts val="0"/>
              </a:spcBef>
              <a:defRPr/>
            </a:pPr>
            <a:r>
              <a:rPr lang="pl-PL" sz="1200" dirty="0"/>
              <a:t>          - poniesione i zapłacone do dnia wpisu instytucji opieki do rejestru żłobków i klubów  </a:t>
            </a:r>
          </a:p>
          <a:p>
            <a:pPr marL="0" indent="0">
              <a:spcBef>
                <a:spcPts val="0"/>
              </a:spcBef>
              <a:defRPr/>
            </a:pPr>
            <a:r>
              <a:rPr lang="pl-PL" sz="1200" dirty="0"/>
              <a:t>            dziecięcych lub wykazu dziennych opiekunów </a:t>
            </a:r>
            <a:r>
              <a:rPr lang="pl-PL" sz="1200" b="1" dirty="0"/>
              <a:t>bądź</a:t>
            </a:r>
          </a:p>
          <a:p>
            <a:pPr marL="0" indent="0">
              <a:spcBef>
                <a:spcPts val="0"/>
              </a:spcBef>
              <a:defRPr/>
            </a:pPr>
            <a:r>
              <a:rPr lang="pl-PL" sz="1200" dirty="0"/>
              <a:t>          - takie, dla których data poniesienia do dnia wpisu do rejestru / wykazu została     </a:t>
            </a:r>
          </a:p>
          <a:p>
            <a:pPr marL="0" indent="0">
              <a:spcBef>
                <a:spcPts val="0"/>
              </a:spcBef>
              <a:defRPr/>
            </a:pPr>
            <a:r>
              <a:rPr lang="pl-PL" sz="1200" dirty="0"/>
              <a:t>            udokumentowana dokumentem memoriałowym (np. fakturą), a których termin zapłaty nastąpił po </a:t>
            </a:r>
          </a:p>
          <a:p>
            <a:pPr marL="0" indent="0">
              <a:spcBef>
                <a:spcPts val="0"/>
              </a:spcBef>
              <a:defRPr/>
            </a:pPr>
            <a:r>
              <a:rPr lang="pl-PL" sz="1200" dirty="0"/>
              <a:t>            dniu wpisu do rejestru jednak nie później niż do 31 grudnia 2021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pl-PL" sz="1400" dirty="0"/>
              <a:t>wkład własny: co najmniej 20%, w przypadku pozyskania przez oferenta środków  finansowych innych niż środki własne (również ze środków UE ) środki z innych źródeł są na równi traktowane ze środkami własnym podmiotu</a:t>
            </a:r>
          </a:p>
        </p:txBody>
      </p:sp>
      <p:sp>
        <p:nvSpPr>
          <p:cNvPr id="18435" name="Text Box 2">
            <a:extLst>
              <a:ext uri="{FF2B5EF4-FFF2-40B4-BE49-F238E27FC236}">
                <a16:creationId xmlns:a16="http://schemas.microsoft.com/office/drawing/2014/main" id="{A61E2E3B-6956-407E-9AB3-5E06158FA3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3438" y="833438"/>
            <a:ext cx="7780337" cy="998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1pPr>
            <a:lvl2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2pPr>
            <a:lvl3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9pPr>
          </a:lstStyle>
          <a:p>
            <a:pPr eaLnBrk="1" hangingPunct="1">
              <a:lnSpc>
                <a:spcPct val="90000"/>
              </a:lnSpc>
              <a:buClr>
                <a:srgbClr val="003366"/>
              </a:buClr>
              <a:buSzPct val="75000"/>
            </a:pPr>
            <a:r>
              <a:rPr lang="pl-PL" altLang="pl-PL" sz="3600"/>
              <a:t>Zasady programu MALUCH+2021</a:t>
            </a:r>
          </a:p>
        </p:txBody>
      </p:sp>
      <p:pic>
        <p:nvPicPr>
          <p:cNvPr id="2" name="slajd 9">
            <a:hlinkClick r:id="" action="ppaction://media"/>
            <a:extLst>
              <a:ext uri="{FF2B5EF4-FFF2-40B4-BE49-F238E27FC236}">
                <a16:creationId xmlns:a16="http://schemas.microsoft.com/office/drawing/2014/main" id="{BBBE8329-2D55-434D-BA68-FB9B63D0254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449763" y="3306763"/>
            <a:ext cx="244475" cy="244475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008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1">
            <a:extLst>
              <a:ext uri="{FF2B5EF4-FFF2-40B4-BE49-F238E27FC236}">
                <a16:creationId xmlns:a16="http://schemas.microsoft.com/office/drawing/2014/main" id="{DAA50148-1C17-44DF-884D-56786DC254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2492375"/>
            <a:ext cx="7488238" cy="3786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39725" indent="-339725"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8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1pPr>
            <a:lvl2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4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2pPr>
            <a:lvl3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9pPr>
          </a:lstStyle>
          <a:p>
            <a:pPr algn="just" eaLnBrk="1" hangingPunct="1">
              <a:lnSpc>
                <a:spcPct val="90000"/>
              </a:lnSpc>
              <a:buClrTx/>
              <a:buSzPct val="75000"/>
              <a:buFontTx/>
              <a:buNone/>
              <a:defRPr/>
            </a:pPr>
            <a:endParaRPr lang="pl-PL" sz="1400" b="1" dirty="0"/>
          </a:p>
          <a:p>
            <a:pPr marL="0" indent="0">
              <a:spcBef>
                <a:spcPts val="0"/>
              </a:spcBef>
              <a:buFontTx/>
              <a:buNone/>
              <a:defRPr/>
            </a:pPr>
            <a:r>
              <a:rPr lang="pl-PL" altLang="pl-PL" sz="1400" b="1" dirty="0"/>
              <a:t>Wzór oferty konkursowej do pobrania na stronie Ministerstwa Rodziny Pracy i Polityki Społecznej:</a:t>
            </a:r>
          </a:p>
          <a:p>
            <a:pPr marL="0" indent="0">
              <a:spcBef>
                <a:spcPts val="0"/>
              </a:spcBef>
              <a:buFontTx/>
              <a:buNone/>
              <a:defRPr/>
            </a:pPr>
            <a:endParaRPr lang="pl-PL" altLang="pl-PL" sz="1400" dirty="0"/>
          </a:p>
          <a:p>
            <a:pPr marL="0" indent="0">
              <a:spcBef>
                <a:spcPts val="0"/>
              </a:spcBef>
              <a:buFontTx/>
              <a:buNone/>
              <a:defRPr/>
            </a:pPr>
            <a:r>
              <a:rPr lang="pl-PL" altLang="pl-PL" sz="1400" dirty="0"/>
              <a:t>Link:</a:t>
            </a:r>
          </a:p>
          <a:p>
            <a:pPr marL="0" indent="0">
              <a:spcBef>
                <a:spcPts val="0"/>
              </a:spcBef>
              <a:buFontTx/>
              <a:buNone/>
              <a:defRPr/>
            </a:pPr>
            <a:r>
              <a:rPr lang="pl-PL" altLang="pl-PL" sz="1400" dirty="0"/>
              <a:t>https://www.gov.pl/web/rodzina/otwarty-konkurs-ofert-na-finansowe-wspieranie-zadan-z-zakresu-rozwoju-instytucji-opieki-nad-dziecmi-w-wieku-do-lat-3-maluch-2021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FontTx/>
              <a:buNone/>
              <a:defRPr/>
            </a:pPr>
            <a:endParaRPr lang="pl-PL" altLang="pl-PL" sz="1400" dirty="0"/>
          </a:p>
          <a:p>
            <a:pPr marL="0" indent="0">
              <a:lnSpc>
                <a:spcPct val="150000"/>
              </a:lnSpc>
              <a:spcBef>
                <a:spcPts val="0"/>
              </a:spcBef>
              <a:buFontTx/>
              <a:buNone/>
              <a:defRPr/>
            </a:pPr>
            <a:r>
              <a:rPr lang="pl-PL" altLang="pl-PL" sz="1400" dirty="0"/>
              <a:t>Zał. 1 a - oferta konkursowa dla modułu 1a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defRPr/>
            </a:pPr>
            <a:r>
              <a:rPr lang="pl-PL" altLang="pl-PL" sz="1400" dirty="0"/>
              <a:t>Zał. 1 b - oferta konkursowa dla modułu 1b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defRPr/>
            </a:pPr>
            <a:r>
              <a:rPr lang="pl-PL" altLang="pl-PL" sz="1400" dirty="0"/>
              <a:t>Zał. 2    - oferta konkursowa dla modułu 2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defRPr/>
            </a:pPr>
            <a:endParaRPr lang="pl-PL" altLang="pl-PL" sz="1400" dirty="0"/>
          </a:p>
          <a:p>
            <a:pPr marL="0" indent="0">
              <a:lnSpc>
                <a:spcPct val="150000"/>
              </a:lnSpc>
              <a:spcBef>
                <a:spcPts val="0"/>
              </a:spcBef>
              <a:defRPr/>
            </a:pPr>
            <a:r>
              <a:rPr lang="pl-PL" altLang="pl-PL" sz="1400" dirty="0"/>
              <a:t>Przykładowe oferty konkursowe (wypełnione):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defRPr/>
            </a:pPr>
            <a:r>
              <a:rPr lang="pl-PL" altLang="pl-PL" sz="1400" dirty="0"/>
              <a:t>https://www.gov.pl/web/rodzina/przykladowe-oferty-konkursowe3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defRPr/>
            </a:pPr>
            <a:endParaRPr lang="pl-PL" altLang="pl-PL" sz="1400" dirty="0"/>
          </a:p>
          <a:p>
            <a:pPr marL="0" indent="0">
              <a:lnSpc>
                <a:spcPct val="150000"/>
              </a:lnSpc>
              <a:spcBef>
                <a:spcPts val="0"/>
              </a:spcBef>
              <a:defRPr/>
            </a:pPr>
            <a:endParaRPr lang="pl-PL" altLang="pl-PL" sz="1400" dirty="0"/>
          </a:p>
          <a:p>
            <a:pPr algn="just" eaLnBrk="1" hangingPunct="1">
              <a:lnSpc>
                <a:spcPct val="90000"/>
              </a:lnSpc>
              <a:buClrTx/>
              <a:buSzPct val="75000"/>
              <a:buFontTx/>
              <a:buNone/>
              <a:defRPr/>
            </a:pPr>
            <a:endParaRPr lang="pl-PL" altLang="pl-PL" sz="1400" dirty="0">
              <a:solidFill>
                <a:schemeClr val="tx1"/>
              </a:solidFill>
            </a:endParaRPr>
          </a:p>
        </p:txBody>
      </p:sp>
      <p:sp>
        <p:nvSpPr>
          <p:cNvPr id="20483" name="Text Box 2">
            <a:extLst>
              <a:ext uri="{FF2B5EF4-FFF2-40B4-BE49-F238E27FC236}">
                <a16:creationId xmlns:a16="http://schemas.microsoft.com/office/drawing/2014/main" id="{9900BFEF-ECD1-4E52-8942-83C3C8DED2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5500" y="836613"/>
            <a:ext cx="7780338" cy="998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1pPr>
            <a:lvl2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2pPr>
            <a:lvl3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</a:pPr>
            <a:endParaRPr lang="pl-PL" altLang="pl-PL" sz="3600"/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</a:pPr>
            <a:r>
              <a:rPr lang="pl-PL" altLang="pl-PL" sz="3600"/>
              <a:t>Wzór oferty konkursowej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FontTx/>
              <a:buNone/>
            </a:pPr>
            <a:endParaRPr lang="pl-PL" altLang="pl-PL" sz="3600">
              <a:solidFill>
                <a:srgbClr val="006666"/>
              </a:solidFill>
            </a:endParaRPr>
          </a:p>
        </p:txBody>
      </p:sp>
      <p:pic>
        <p:nvPicPr>
          <p:cNvPr id="2" name="slajd 9">
            <a:hlinkClick r:id="" action="ppaction://media"/>
            <a:extLst>
              <a:ext uri="{FF2B5EF4-FFF2-40B4-BE49-F238E27FC236}">
                <a16:creationId xmlns:a16="http://schemas.microsoft.com/office/drawing/2014/main" id="{B7AFDEB0-128E-4B43-9EED-28C6FD8662B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449763" y="3306763"/>
            <a:ext cx="244475" cy="244475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008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Prostokąt 2">
            <a:extLst>
              <a:ext uri="{FF2B5EF4-FFF2-40B4-BE49-F238E27FC236}">
                <a16:creationId xmlns:a16="http://schemas.microsoft.com/office/drawing/2014/main" id="{EEDFF716-D321-4AC3-9F17-4298116799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0113" y="1341438"/>
            <a:ext cx="6985000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charset="0"/>
              </a:defRPr>
            </a:lvl9pPr>
          </a:lstStyle>
          <a:p>
            <a:pPr eaLnBrk="1" hangingPunct="1">
              <a:lnSpc>
                <a:spcPct val="90000"/>
              </a:lnSpc>
              <a:buSzPct val="100000"/>
              <a:buFont typeface="Times New Roman" panose="02020603050405020304" pitchFamily="18" charset="0"/>
              <a:buNone/>
            </a:pPr>
            <a:r>
              <a:rPr lang="pl-PL" altLang="pl-PL" sz="2800">
                <a:solidFill>
                  <a:srgbClr val="003366"/>
                </a:solidFill>
              </a:rPr>
              <a:t>Wzór oferty konkursowej  - moduł 1a</a:t>
            </a:r>
          </a:p>
        </p:txBody>
      </p:sp>
      <p:graphicFrame>
        <p:nvGraphicFramePr>
          <p:cNvPr id="22531" name="Obiekt 4">
            <a:extLst>
              <a:ext uri="{FF2B5EF4-FFF2-40B4-BE49-F238E27FC236}">
                <a16:creationId xmlns:a16="http://schemas.microsoft.com/office/drawing/2014/main" id="{E6F99BC1-D0B2-4D1E-8EA0-BA9C22D4F17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116013" y="2420938"/>
          <a:ext cx="6119812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7" name="Arkusz" r:id="rId4" imgW="18402343" imgH="15954483" progId="Excel.Sheet.8">
                  <p:embed/>
                </p:oleObj>
              </mc:Choice>
              <mc:Fallback>
                <p:oleObj name="Arkusz" r:id="rId4" imgW="18402343" imgH="15954483" progId="Excel.Sheet.8">
                  <p:embed/>
                  <p:pic>
                    <p:nvPicPr>
                      <p:cNvPr id="0" name="Obiek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6013" y="2420938"/>
                        <a:ext cx="6119812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578" name="Obiekt 1">
            <a:extLst>
              <a:ext uri="{FF2B5EF4-FFF2-40B4-BE49-F238E27FC236}">
                <a16:creationId xmlns:a16="http://schemas.microsoft.com/office/drawing/2014/main" id="{4AE4D2D6-98FF-42C0-9091-2392DAEDF58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71550" y="2276475"/>
          <a:ext cx="6985000" cy="4321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5" name="Arkusz" r:id="rId4" imgW="17897443" imgH="16392455" progId="Excel.Sheet.8">
                  <p:embed/>
                </p:oleObj>
              </mc:Choice>
              <mc:Fallback>
                <p:oleObj name="Arkusz" r:id="rId4" imgW="17897443" imgH="16392455" progId="Excel.Sheet.8">
                  <p:embed/>
                  <p:pic>
                    <p:nvPicPr>
                      <p:cNvPr id="0" name="Obiek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550" y="2276475"/>
                        <a:ext cx="6985000" cy="4321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79" name="Text Box 2">
            <a:extLst>
              <a:ext uri="{FF2B5EF4-FFF2-40B4-BE49-F238E27FC236}">
                <a16:creationId xmlns:a16="http://schemas.microsoft.com/office/drawing/2014/main" id="{4D56B79C-50B3-4D3C-8035-3E52AB8904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836613"/>
            <a:ext cx="7780338" cy="998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1pPr>
            <a:lvl2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2pPr>
            <a:lvl3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</a:pPr>
            <a:endParaRPr lang="pl-PL" altLang="pl-PL" sz="3600"/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</a:pPr>
            <a:r>
              <a:rPr lang="pl-PL" altLang="pl-PL"/>
              <a:t>Wzór oferty konkursowej – moduł 1b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FontTx/>
              <a:buNone/>
            </a:pPr>
            <a:endParaRPr lang="pl-PL" altLang="pl-PL" sz="3600">
              <a:solidFill>
                <a:srgbClr val="006666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626" name="Obiekt 1">
            <a:extLst>
              <a:ext uri="{FF2B5EF4-FFF2-40B4-BE49-F238E27FC236}">
                <a16:creationId xmlns:a16="http://schemas.microsoft.com/office/drawing/2014/main" id="{9BBA2BB3-29FE-4ED3-AB0E-BB03F910358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00113" y="2349500"/>
          <a:ext cx="6048375" cy="427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33" name="Arkusz" r:id="rId4" imgW="18021429" imgH="13753960" progId="Excel.Sheet.8">
                  <p:embed/>
                </p:oleObj>
              </mc:Choice>
              <mc:Fallback>
                <p:oleObj name="Arkusz" r:id="rId4" imgW="18021429" imgH="13753960" progId="Excel.Sheet.8">
                  <p:embed/>
                  <p:pic>
                    <p:nvPicPr>
                      <p:cNvPr id="0" name="Obiek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0113" y="2349500"/>
                        <a:ext cx="6048375" cy="4279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27" name="Text Box 2">
            <a:extLst>
              <a:ext uri="{FF2B5EF4-FFF2-40B4-BE49-F238E27FC236}">
                <a16:creationId xmlns:a16="http://schemas.microsoft.com/office/drawing/2014/main" id="{A3F34200-5708-48A1-851A-8822E745D7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836613"/>
            <a:ext cx="7780338" cy="998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1pPr>
            <a:lvl2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2pPr>
            <a:lvl3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</a:pPr>
            <a:endParaRPr lang="pl-PL" altLang="pl-PL" sz="3600"/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</a:pPr>
            <a:r>
              <a:rPr lang="pl-PL" altLang="pl-PL"/>
              <a:t>Wzór oferty konkursowej – moduł 2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FontTx/>
              <a:buNone/>
            </a:pPr>
            <a:endParaRPr lang="pl-PL" altLang="pl-PL" sz="3600">
              <a:solidFill>
                <a:srgbClr val="006666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1">
            <a:extLst>
              <a:ext uri="{FF2B5EF4-FFF2-40B4-BE49-F238E27FC236}">
                <a16:creationId xmlns:a16="http://schemas.microsoft.com/office/drawing/2014/main" id="{EC2957F2-8F17-43EA-9470-8A1FD70744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0750" y="836613"/>
            <a:ext cx="7780338" cy="998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b"/>
          <a:lstStyle>
            <a:lvl1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1pPr>
            <a:lvl2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2pPr>
            <a:lvl3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FontTx/>
              <a:buNone/>
            </a:pPr>
            <a:r>
              <a:rPr lang="pl-PL" altLang="pl-PL" sz="3600"/>
              <a:t>Załączniki do oferty konkursowej</a:t>
            </a:r>
          </a:p>
        </p:txBody>
      </p:sp>
      <p:sp>
        <p:nvSpPr>
          <p:cNvPr id="28675" name="Text Box 2">
            <a:extLst>
              <a:ext uri="{FF2B5EF4-FFF2-40B4-BE49-F238E27FC236}">
                <a16:creationId xmlns:a16="http://schemas.microsoft.com/office/drawing/2014/main" id="{102FF315-717F-4FD7-9A26-E6D8E016D9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0750" y="2420938"/>
            <a:ext cx="7693025" cy="417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39725" indent="-339725"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8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1pPr>
            <a:lvl2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4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2pPr>
            <a:lvl3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9pPr>
          </a:lstStyle>
          <a:p>
            <a:r>
              <a:rPr lang="pl-PL" altLang="pl-PL" sz="1200" b="1" u="sng"/>
              <a:t>Załączniki do oferty konkursowej:</a:t>
            </a:r>
          </a:p>
          <a:p>
            <a:pPr>
              <a:spcBef>
                <a:spcPct val="0"/>
              </a:spcBef>
            </a:pPr>
            <a:endParaRPr lang="pl-PL" altLang="pl-PL" sz="1200" b="1"/>
          </a:p>
          <a:p>
            <a:pPr>
              <a:spcBef>
                <a:spcPct val="0"/>
              </a:spcBef>
            </a:pPr>
            <a:r>
              <a:rPr lang="pl-PL" altLang="pl-PL" sz="1200" b="1"/>
              <a:t>Moduł 1 a</a:t>
            </a:r>
          </a:p>
          <a:p>
            <a:pPr>
              <a:spcBef>
                <a:spcPct val="0"/>
              </a:spcBef>
            </a:pPr>
            <a:r>
              <a:rPr lang="pl-PL" altLang="pl-PL" sz="1200"/>
              <a:t>1. Kalkulacja kosztów (określona przez wojewodę śląskiego)</a:t>
            </a:r>
          </a:p>
          <a:p>
            <a:pPr>
              <a:spcBef>
                <a:spcPct val="0"/>
              </a:spcBef>
            </a:pPr>
            <a:r>
              <a:rPr lang="pl-PL" altLang="pl-PL" sz="1200"/>
              <a:t>2. Oświadczanie o braku utworzonych przez jst żłobków i klubów dziecięcych wpisanych do rejestru </a:t>
            </a:r>
          </a:p>
          <a:p>
            <a:pPr>
              <a:spcBef>
                <a:spcPct val="0"/>
              </a:spcBef>
            </a:pPr>
            <a:r>
              <a:rPr lang="pl-PL" altLang="pl-PL" sz="1200"/>
              <a:t>żłóbków i klubów dziecięcych na dzień składania oferty konkursowej – zał. nr 11 do Programu </a:t>
            </a:r>
          </a:p>
          <a:p>
            <a:pPr>
              <a:spcBef>
                <a:spcPct val="0"/>
              </a:spcBef>
            </a:pPr>
            <a:endParaRPr lang="pl-PL" altLang="pl-PL" sz="1200" b="1"/>
          </a:p>
          <a:p>
            <a:pPr>
              <a:spcBef>
                <a:spcPct val="0"/>
              </a:spcBef>
            </a:pPr>
            <a:r>
              <a:rPr lang="pl-PL" altLang="pl-PL" sz="1200" b="1"/>
              <a:t>Moduł 1 b</a:t>
            </a:r>
          </a:p>
          <a:p>
            <a:pPr>
              <a:spcBef>
                <a:spcPct val="0"/>
              </a:spcBef>
            </a:pPr>
            <a:r>
              <a:rPr lang="pl-PL" altLang="pl-PL" sz="1200"/>
              <a:t>1. Kalkulacja kosztów (określona przez wojewodę śląskiego)</a:t>
            </a:r>
          </a:p>
          <a:p>
            <a:pPr>
              <a:spcBef>
                <a:spcPct val="0"/>
              </a:spcBef>
            </a:pPr>
            <a:r>
              <a:rPr lang="pl-PL" altLang="pl-PL" sz="1200"/>
              <a:t>2. Dokument  (np. uchwała rady gminy) potwierdzający istnienie lub planowane wprowadzenie </a:t>
            </a:r>
          </a:p>
          <a:p>
            <a:pPr>
              <a:spcBef>
                <a:spcPct val="0"/>
              </a:spcBef>
            </a:pPr>
            <a:r>
              <a:rPr lang="pl-PL" altLang="pl-PL" sz="1200"/>
              <a:t>w 2021 r. powszechnego systemu dofinansowania pobytu dzieci w instytucjach opieki, przez który rozumie się:</a:t>
            </a:r>
          </a:p>
          <a:p>
            <a:pPr>
              <a:spcBef>
                <a:spcPct val="0"/>
              </a:spcBef>
            </a:pPr>
            <a:r>
              <a:rPr lang="pl-PL" altLang="pl-PL" sz="1200"/>
              <a:t>    - prowadzenie przez gminę instytucji opieki, które zapewniają miejsca dla przynajmniej 33 % dzieci </a:t>
            </a:r>
          </a:p>
          <a:p>
            <a:pPr>
              <a:spcBef>
                <a:spcPct val="0"/>
              </a:spcBef>
            </a:pPr>
            <a:r>
              <a:rPr lang="pl-PL" altLang="pl-PL" sz="1200"/>
              <a:t>      w rocznikach 1-2  lub</a:t>
            </a:r>
          </a:p>
          <a:p>
            <a:pPr>
              <a:spcBef>
                <a:spcPct val="0"/>
              </a:spcBef>
            </a:pPr>
            <a:r>
              <a:rPr lang="pl-PL" altLang="pl-PL" sz="1200"/>
              <a:t>    - dofinansowanie przez gminę pobytu wszystkich dzieci w niepublicznych instytucjach opieki (np. dopłaty</a:t>
            </a:r>
          </a:p>
          <a:p>
            <a:pPr>
              <a:spcBef>
                <a:spcPct val="0"/>
              </a:spcBef>
            </a:pPr>
            <a:r>
              <a:rPr lang="pl-PL" altLang="pl-PL" sz="1200"/>
              <a:t>      do miejsc w instytucjach prowadzonych przez podmioty niegminne, bony dla rodziców na pokrycie </a:t>
            </a:r>
          </a:p>
          <a:p>
            <a:pPr>
              <a:spcBef>
                <a:spcPct val="0"/>
              </a:spcBef>
            </a:pPr>
            <a:r>
              <a:rPr lang="pl-PL" altLang="pl-PL" sz="1200"/>
              <a:t>      kosztów pobytu dziecka w niegminnych instytucjach opieki)</a:t>
            </a:r>
          </a:p>
          <a:p>
            <a:pPr>
              <a:spcBef>
                <a:spcPct val="0"/>
              </a:spcBef>
            </a:pPr>
            <a:endParaRPr lang="pl-PL" altLang="pl-PL" sz="1200" b="1"/>
          </a:p>
          <a:p>
            <a:pPr>
              <a:spcBef>
                <a:spcPct val="0"/>
              </a:spcBef>
            </a:pPr>
            <a:r>
              <a:rPr lang="pl-PL" altLang="pl-PL" sz="1200" b="1"/>
              <a:t>Moduł 2</a:t>
            </a:r>
          </a:p>
          <a:p>
            <a:pPr>
              <a:spcBef>
                <a:spcPct val="0"/>
              </a:spcBef>
            </a:pPr>
            <a:r>
              <a:rPr lang="pl-PL" altLang="pl-PL" sz="1200"/>
              <a:t>1. Kalkulacja kosztów (określona przez wojewodę śląskiego)</a:t>
            </a:r>
          </a:p>
          <a:p>
            <a:pPr>
              <a:spcBef>
                <a:spcPct val="0"/>
              </a:spcBef>
            </a:pPr>
            <a:r>
              <a:rPr lang="pl-PL" altLang="pl-PL" sz="1200"/>
              <a:t>2. Wyciąg z rejestru żłobków i klubów dziecięcych (na dzień składania oferty)</a:t>
            </a:r>
          </a:p>
          <a:p>
            <a:pPr>
              <a:spcBef>
                <a:spcPct val="0"/>
              </a:spcBef>
            </a:pPr>
            <a:r>
              <a:rPr lang="pl-PL" altLang="pl-PL" sz="1200"/>
              <a:t>3. Oświadczenie o  przeciętnej miesięcznej liczbie dotowanych dzieci w niepublicznych żłobkach </a:t>
            </a:r>
          </a:p>
          <a:p>
            <a:pPr>
              <a:spcBef>
                <a:spcPct val="0"/>
              </a:spcBef>
            </a:pPr>
            <a:r>
              <a:rPr lang="pl-PL" altLang="pl-PL" sz="1200"/>
              <a:t>i klubach dziecięcych w 2020 r. - zał. nr 12 do Programu </a:t>
            </a:r>
          </a:p>
          <a:p>
            <a:r>
              <a:rPr lang="pl-PL" altLang="pl-PL"/>
              <a:t> </a:t>
            </a:r>
          </a:p>
        </p:txBody>
      </p:sp>
      <p:pic>
        <p:nvPicPr>
          <p:cNvPr id="3" name="slajd 13">
            <a:hlinkClick r:id="" action="ppaction://media"/>
            <a:extLst>
              <a:ext uri="{FF2B5EF4-FFF2-40B4-BE49-F238E27FC236}">
                <a16:creationId xmlns:a16="http://schemas.microsoft.com/office/drawing/2014/main" id="{EB3D0D2C-946B-4496-A6A5-8EFE11492D9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449763" y="3306763"/>
            <a:ext cx="244475" cy="244475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58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1">
            <a:extLst>
              <a:ext uri="{FF2B5EF4-FFF2-40B4-BE49-F238E27FC236}">
                <a16:creationId xmlns:a16="http://schemas.microsoft.com/office/drawing/2014/main" id="{5AF0EB7A-2DAF-4D25-BE83-7A778611A5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088" y="692150"/>
            <a:ext cx="7780337" cy="998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b"/>
          <a:lstStyle>
            <a:lvl1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1pPr>
            <a:lvl2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2pPr>
            <a:lvl3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FontTx/>
              <a:buNone/>
            </a:pPr>
            <a:r>
              <a:rPr lang="pl-PL" altLang="pl-PL" sz="3600"/>
              <a:t>Załączniki do oferty konkursowej</a:t>
            </a:r>
          </a:p>
        </p:txBody>
      </p:sp>
      <p:sp>
        <p:nvSpPr>
          <p:cNvPr id="30723" name="Text Box 2">
            <a:extLst>
              <a:ext uri="{FF2B5EF4-FFF2-40B4-BE49-F238E27FC236}">
                <a16:creationId xmlns:a16="http://schemas.microsoft.com/office/drawing/2014/main" id="{ADC80104-C6EA-4FDA-9EF9-B5902ADD61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2492375"/>
            <a:ext cx="7693025" cy="3854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39725" indent="-339725"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8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1pPr>
            <a:lvl2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4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2pPr>
            <a:lvl3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9pPr>
          </a:lstStyle>
          <a:p>
            <a:pPr>
              <a:lnSpc>
                <a:spcPct val="107000"/>
              </a:lnSpc>
              <a:spcAft>
                <a:spcPts val="0"/>
              </a:spcAft>
              <a:defRPr/>
            </a:pPr>
            <a:r>
              <a:rPr lang="pl-PL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UWAGA:</a:t>
            </a:r>
          </a:p>
          <a:p>
            <a:pPr>
              <a:lnSpc>
                <a:spcPct val="107000"/>
              </a:lnSpc>
              <a:spcAft>
                <a:spcPts val="0"/>
              </a:spcAft>
              <a:defRPr/>
            </a:pPr>
            <a:endParaRPr lang="pl-PL" sz="1400" dirty="0"/>
          </a:p>
          <a:p>
            <a:pPr marL="285750" indent="-285750">
              <a:spcBef>
                <a:spcPts val="0"/>
              </a:spcBef>
              <a:buSzPct val="110000"/>
              <a:buFont typeface="Arial" panose="020B0604020202020204" pitchFamily="34" charset="0"/>
              <a:buChar char="•"/>
              <a:defRPr/>
            </a:pPr>
            <a:r>
              <a:rPr lang="pl-PL" altLang="pl-PL" sz="1400" dirty="0"/>
              <a:t>Wzór kosztorysu dla modułu 1a i 1b oraz dla modułu 2 będzie dostępny w ogłoszeniu wojewody śląskiego o konkursie, </a:t>
            </a:r>
            <a:r>
              <a:rPr lang="pl-PL" altLang="pl-PL" sz="1400" b="1" u="sng" dirty="0">
                <a:solidFill>
                  <a:srgbClr val="00B050"/>
                </a:solidFill>
              </a:rPr>
              <a:t>w terminie do 6 września 2021 </a:t>
            </a:r>
          </a:p>
          <a:p>
            <a:pPr marL="285750" indent="-285750">
              <a:spcBef>
                <a:spcPts val="0"/>
              </a:spcBef>
              <a:buSzPct val="110000"/>
              <a:buFont typeface="Arial" panose="020B0604020202020204" pitchFamily="34" charset="0"/>
              <a:buChar char="•"/>
              <a:defRPr/>
            </a:pPr>
            <a:endParaRPr lang="pl-PL" sz="1400" dirty="0">
              <a:solidFill>
                <a:srgbClr val="00B050"/>
              </a:solidFill>
            </a:endParaRPr>
          </a:p>
          <a:p>
            <a:pPr marL="285750" indent="-285750">
              <a:spcBef>
                <a:spcPts val="0"/>
              </a:spcBef>
              <a:buSzPct val="110000"/>
              <a:buFont typeface="Arial" panose="020B0604020202020204" pitchFamily="34" charset="0"/>
              <a:buChar char="•"/>
              <a:defRPr/>
            </a:pPr>
            <a:r>
              <a:rPr lang="pl-PL" sz="1400" dirty="0"/>
              <a:t>W module 1 a i 1 b, w przypadku oferty dotyczącej inwestycji budowlanej, beneficjent będzie miał obowiązek przedstawienia </a:t>
            </a:r>
            <a:r>
              <a:rPr lang="pl-PL" sz="1400" b="1" dirty="0"/>
              <a:t>programu inwestycji </a:t>
            </a:r>
            <a:r>
              <a:rPr lang="pl-PL" sz="1400" dirty="0"/>
              <a:t>oraz dokumentu potwierdzającego</a:t>
            </a:r>
            <a:r>
              <a:rPr lang="pl-PL" sz="1400" b="1" dirty="0"/>
              <a:t> tytuł prawny do lokalu,</a:t>
            </a:r>
            <a:r>
              <a:rPr lang="pl-PL" sz="1400" dirty="0"/>
              <a:t> w którym będzie prowadzona instytucja opieki, na </a:t>
            </a:r>
            <a:r>
              <a:rPr lang="pl-PL" sz="1400" b="1" u="sng" dirty="0">
                <a:solidFill>
                  <a:srgbClr val="00B050"/>
                </a:solidFill>
              </a:rPr>
              <a:t>etapie składania do wojewody śląskiego oświadczenia o przyjęciu dofinansowania</a:t>
            </a:r>
          </a:p>
          <a:p>
            <a:pPr marL="0" indent="0">
              <a:spcBef>
                <a:spcPts val="0"/>
              </a:spcBef>
              <a:buSzPct val="110000"/>
              <a:defRPr/>
            </a:pPr>
            <a:r>
              <a:rPr lang="pl-PL" sz="1400" dirty="0"/>
              <a:t>      Wzór programu inwestycji  – zał. nr 10 do Programu </a:t>
            </a:r>
          </a:p>
          <a:p>
            <a:pPr marL="0" indent="0">
              <a:spcBef>
                <a:spcPts val="0"/>
              </a:spcBef>
              <a:buSzPct val="110000"/>
              <a:defRPr/>
            </a:pPr>
            <a:endParaRPr lang="pl-PL" sz="1400" b="1" dirty="0"/>
          </a:p>
          <a:p>
            <a:pPr marL="0" indent="0">
              <a:spcBef>
                <a:spcPts val="0"/>
              </a:spcBef>
              <a:defRPr/>
            </a:pPr>
            <a:endParaRPr lang="pl-PL" sz="1400" dirty="0"/>
          </a:p>
          <a:p>
            <a:pPr marL="0" indent="0">
              <a:spcBef>
                <a:spcPts val="0"/>
              </a:spcBef>
              <a:defRPr/>
            </a:pPr>
            <a:endParaRPr lang="pl-PL" altLang="pl-PL" sz="1400" dirty="0"/>
          </a:p>
        </p:txBody>
      </p:sp>
      <p:pic>
        <p:nvPicPr>
          <p:cNvPr id="2" name="slajd 14">
            <a:hlinkClick r:id="" action="ppaction://media"/>
            <a:extLst>
              <a:ext uri="{FF2B5EF4-FFF2-40B4-BE49-F238E27FC236}">
                <a16:creationId xmlns:a16="http://schemas.microsoft.com/office/drawing/2014/main" id="{71BCE94C-356A-4A4D-8708-19F7E22A8E8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449763" y="3306763"/>
            <a:ext cx="244475" cy="244475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37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 Box 1">
            <a:extLst>
              <a:ext uri="{FF2B5EF4-FFF2-40B4-BE49-F238E27FC236}">
                <a16:creationId xmlns:a16="http://schemas.microsoft.com/office/drawing/2014/main" id="{EF40FC6B-2B9C-419D-AD23-67F24D9083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6013" y="2492375"/>
            <a:ext cx="7704137" cy="3738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39725" indent="-339725"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8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1pPr>
            <a:lvl2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4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2pPr>
            <a:lvl3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9pPr>
          </a:lstStyle>
          <a:p>
            <a:pPr>
              <a:defRPr/>
            </a:pPr>
            <a:r>
              <a:rPr lang="pl-PL" sz="1400" b="1" dirty="0"/>
              <a:t>29 lipca br.</a:t>
            </a:r>
            <a:r>
              <a:rPr lang="pl-PL" sz="1400" dirty="0"/>
              <a:t> - ogłoszenie programu „MALUCH+” 2021</a:t>
            </a:r>
          </a:p>
          <a:p>
            <a:pPr>
              <a:defRPr/>
            </a:pPr>
            <a:r>
              <a:rPr lang="pl-PL" sz="1400" b="1" dirty="0"/>
              <a:t>7 września - 16 października br.</a:t>
            </a:r>
            <a:r>
              <a:rPr lang="pl-PL" sz="1400" dirty="0"/>
              <a:t> – termin składania ofert konkursowych w ramach modułu 1 </a:t>
            </a:r>
          </a:p>
          <a:p>
            <a:pPr>
              <a:defRPr/>
            </a:pPr>
            <a:r>
              <a:rPr lang="pl-PL" sz="1400" b="1" dirty="0"/>
              <a:t>7 września - 6 listopada br.</a:t>
            </a:r>
            <a:r>
              <a:rPr lang="pl-PL" sz="1400" dirty="0"/>
              <a:t> – termin składania ofert konkursowych w ramach modułu 2</a:t>
            </a:r>
          </a:p>
          <a:p>
            <a:pPr>
              <a:defRPr/>
            </a:pPr>
            <a:r>
              <a:rPr lang="pl-PL" sz="1400" b="1" dirty="0"/>
              <a:t>27 listopada br.</a:t>
            </a:r>
            <a:r>
              <a:rPr lang="pl-PL" sz="1400" dirty="0"/>
              <a:t> – ogłoszenie wyników dla modułu 1</a:t>
            </a:r>
          </a:p>
          <a:p>
            <a:pPr>
              <a:defRPr/>
            </a:pPr>
            <a:r>
              <a:rPr lang="pl-PL" sz="1400" b="1" dirty="0"/>
              <a:t>15 stycznia 2021 r.</a:t>
            </a:r>
            <a:r>
              <a:rPr lang="pl-PL" sz="1400" dirty="0"/>
              <a:t> – ogłoszenie wyników dla modułu 2</a:t>
            </a:r>
          </a:p>
          <a:p>
            <a:pPr marL="0">
              <a:spcBef>
                <a:spcPts val="0"/>
              </a:spcBef>
              <a:defRPr/>
            </a:pPr>
            <a:r>
              <a:rPr lang="pl-PL" sz="1400" dirty="0"/>
              <a:t>uwaga:</a:t>
            </a:r>
          </a:p>
          <a:p>
            <a:pPr marL="0" eaLnBrk="1" hangingPunct="1">
              <a:spcBef>
                <a:spcPts val="0"/>
              </a:spcBef>
              <a:buClrTx/>
              <a:buSzPct val="75000"/>
              <a:buFontTx/>
              <a:buNone/>
              <a:defRPr/>
            </a:pPr>
            <a:r>
              <a:rPr lang="pl-PL" altLang="pl-PL" sz="1400" dirty="0"/>
              <a:t>Wyniki konkursu zostaną podane do publicznej wiadomości na stronie internetowej Ministerstwa Rodziny, Pracy i Polityki Społecznej oraz przekazane do urzędów wojewódzkich</a:t>
            </a:r>
          </a:p>
          <a:p>
            <a:pPr>
              <a:defRPr/>
            </a:pPr>
            <a:r>
              <a:rPr lang="pl-PL" sz="1400" b="1" dirty="0"/>
              <a:t>7 dni roboczych</a:t>
            </a:r>
            <a:r>
              <a:rPr lang="pl-PL" sz="1400" dirty="0"/>
              <a:t> od dnia ogłoszenia wyników konkursu - beneficjenci dostarczają do wojewody śląskiego </a:t>
            </a:r>
            <a:r>
              <a:rPr lang="pl-PL" sz="1400" b="1" dirty="0">
                <a:solidFill>
                  <a:srgbClr val="00B050"/>
                </a:solidFill>
              </a:rPr>
              <a:t>oświadczenie o przyjęciu dotacji lub środków Funduszu Pracy, a także program inwestycji oraz tytuł prawny do lokalu</a:t>
            </a:r>
          </a:p>
          <a:p>
            <a:pPr>
              <a:defRPr/>
            </a:pPr>
            <a:r>
              <a:rPr lang="pl-PL" sz="1400" dirty="0"/>
              <a:t> </a:t>
            </a:r>
          </a:p>
        </p:txBody>
      </p:sp>
      <p:sp>
        <p:nvSpPr>
          <p:cNvPr id="32771" name="Text Box 2">
            <a:extLst>
              <a:ext uri="{FF2B5EF4-FFF2-40B4-BE49-F238E27FC236}">
                <a16:creationId xmlns:a16="http://schemas.microsoft.com/office/drawing/2014/main" id="{42241F8E-DF3B-4C29-912A-236D99A738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3438" y="833438"/>
            <a:ext cx="7780337" cy="998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1pPr>
            <a:lvl2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2pPr>
            <a:lvl3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FontTx/>
              <a:buNone/>
            </a:pPr>
            <a:r>
              <a:rPr lang="pl-PL" altLang="pl-PL" sz="3600"/>
              <a:t>Harmonogram:</a:t>
            </a:r>
          </a:p>
        </p:txBody>
      </p:sp>
      <p:pic>
        <p:nvPicPr>
          <p:cNvPr id="2" name="slajd 15">
            <a:hlinkClick r:id="" action="ppaction://media"/>
            <a:extLst>
              <a:ext uri="{FF2B5EF4-FFF2-40B4-BE49-F238E27FC236}">
                <a16:creationId xmlns:a16="http://schemas.microsoft.com/office/drawing/2014/main" id="{59F9233E-98B6-4592-A782-D34BF635CED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449763" y="3306763"/>
            <a:ext cx="244475" cy="244475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484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 Box 1">
            <a:extLst>
              <a:ext uri="{FF2B5EF4-FFF2-40B4-BE49-F238E27FC236}">
                <a16:creationId xmlns:a16="http://schemas.microsoft.com/office/drawing/2014/main" id="{51713A18-B869-4BBD-B350-4B2FB88A7C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1075" y="2349500"/>
            <a:ext cx="7839075" cy="414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39725" indent="-339725"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8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1pPr>
            <a:lvl2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4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2pPr>
            <a:lvl3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9pPr>
          </a:lstStyle>
          <a:p>
            <a:pPr marL="457200" indent="-455613" eaLnBrk="1" hangingPunct="1">
              <a:lnSpc>
                <a:spcPct val="80000"/>
              </a:lnSpc>
              <a:buClrTx/>
              <a:buSzPct val="75000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  <a:defRPr/>
            </a:pPr>
            <a:endParaRPr lang="pl-PL" altLang="pl-PL" sz="1600" b="1" dirty="0"/>
          </a:p>
          <a:p>
            <a:pPr marL="457200" indent="-455613" eaLnBrk="1" hangingPunct="1">
              <a:lnSpc>
                <a:spcPct val="80000"/>
              </a:lnSpc>
              <a:buClrTx/>
              <a:buSzPct val="75000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  <a:defRPr/>
            </a:pPr>
            <a:r>
              <a:rPr lang="pl-PL" altLang="pl-PL" sz="1600" b="1" dirty="0"/>
              <a:t>Wydział Rozwoju i Współpracy Terytorialnej Śląskiego Urzędu Wojewódzkiego:</a:t>
            </a:r>
          </a:p>
          <a:p>
            <a:pPr marL="457200" indent="-455613" eaLnBrk="1" hangingPunct="1">
              <a:lnSpc>
                <a:spcPct val="80000"/>
              </a:lnSpc>
              <a:buClrTx/>
              <a:buSzPct val="75000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  <a:defRPr/>
            </a:pPr>
            <a:endParaRPr lang="pl-PL" altLang="pl-PL" sz="1400" b="1" dirty="0"/>
          </a:p>
          <a:p>
            <a:pPr marL="457200" indent="-455613" eaLnBrk="1" hangingPunct="1">
              <a:lnSpc>
                <a:spcPct val="80000"/>
              </a:lnSpc>
              <a:buClrTx/>
              <a:buSzPct val="75000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  <a:defRPr/>
            </a:pPr>
            <a:r>
              <a:rPr lang="pl-PL" altLang="pl-PL" sz="1400" dirty="0"/>
              <a:t>Magdalena Kiełbicka, tel. 32 20 77 171</a:t>
            </a:r>
          </a:p>
          <a:p>
            <a:pPr marL="457200" indent="-455613" eaLnBrk="1" hangingPunct="1">
              <a:lnSpc>
                <a:spcPct val="80000"/>
              </a:lnSpc>
              <a:buClrTx/>
              <a:buSzPct val="75000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  <a:defRPr/>
            </a:pPr>
            <a:r>
              <a:rPr lang="pl-PL" altLang="pl-PL" sz="1400" dirty="0"/>
              <a:t>Karolina Bromboszcz, tel. 32 20 77 146</a:t>
            </a:r>
          </a:p>
          <a:p>
            <a:pPr marL="457200" indent="-455613" eaLnBrk="1" hangingPunct="1">
              <a:lnSpc>
                <a:spcPct val="80000"/>
              </a:lnSpc>
              <a:buClrTx/>
              <a:buSzPct val="75000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  <a:defRPr/>
            </a:pPr>
            <a:r>
              <a:rPr lang="pl-PL" altLang="pl-PL" sz="1400" dirty="0"/>
              <a:t>Bożena Żur, tel. 32 20 77 146</a:t>
            </a:r>
          </a:p>
          <a:p>
            <a:pPr marL="457200" indent="-455613" eaLnBrk="1" hangingPunct="1">
              <a:lnSpc>
                <a:spcPct val="80000"/>
              </a:lnSpc>
              <a:buClrTx/>
              <a:buSzPct val="75000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  <a:defRPr/>
            </a:pPr>
            <a:r>
              <a:rPr lang="pl-PL" altLang="pl-PL" sz="1400" dirty="0"/>
              <a:t>Iwona Hermyt, tel. 32 20 77 154</a:t>
            </a:r>
          </a:p>
          <a:p>
            <a:pPr marL="457200" indent="-455613" eaLnBrk="1" hangingPunct="1">
              <a:lnSpc>
                <a:spcPct val="80000"/>
              </a:lnSpc>
              <a:buClrTx/>
              <a:buSzPct val="75000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  <a:defRPr/>
            </a:pPr>
            <a:r>
              <a:rPr lang="pl-PL" altLang="pl-PL" sz="1400" dirty="0"/>
              <a:t>Maria Grządziel, tel. 32 20 77 154</a:t>
            </a:r>
          </a:p>
          <a:p>
            <a:pPr marL="457200" indent="-455613" eaLnBrk="1" hangingPunct="1">
              <a:lnSpc>
                <a:spcPct val="80000"/>
              </a:lnSpc>
              <a:buClrTx/>
              <a:buSzPct val="75000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  <a:defRPr/>
            </a:pPr>
            <a:endParaRPr lang="pl-PL" altLang="pl-PL" sz="1400" dirty="0"/>
          </a:p>
          <a:p>
            <a:pPr marL="457200" indent="-455613" eaLnBrk="1" hangingPunct="1">
              <a:lnSpc>
                <a:spcPct val="80000"/>
              </a:lnSpc>
              <a:buClrTx/>
              <a:buSzPct val="75000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  <a:defRPr/>
            </a:pPr>
            <a:r>
              <a:rPr lang="pl-PL" altLang="pl-PL" sz="1400" b="1" dirty="0"/>
              <a:t>Strona Ministerstwa Rodziny, Pracy i Polityki Społecznej</a:t>
            </a:r>
          </a:p>
          <a:p>
            <a:pPr marL="457200" indent="-455613" eaLnBrk="1" hangingPunct="1">
              <a:lnSpc>
                <a:spcPct val="80000"/>
              </a:lnSpc>
              <a:buClrTx/>
              <a:buSzPct val="75000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  <a:defRPr/>
            </a:pPr>
            <a:r>
              <a:rPr lang="pl-PL" altLang="pl-PL" sz="1400" dirty="0"/>
              <a:t>(program MALUCH+2021, pytania + odpowiedzi, przykładowe oferty konkursowe):</a:t>
            </a:r>
          </a:p>
          <a:p>
            <a:pPr marL="457200" indent="-455613" eaLnBrk="1" hangingPunct="1">
              <a:lnSpc>
                <a:spcPct val="80000"/>
              </a:lnSpc>
              <a:buClrTx/>
              <a:buSzPct val="75000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  <a:defRPr/>
            </a:pPr>
            <a:endParaRPr lang="pl-PL" altLang="pl-PL" sz="1400" dirty="0"/>
          </a:p>
          <a:p>
            <a:pPr marL="457200" indent="-455613" eaLnBrk="1" hangingPunct="1">
              <a:lnSpc>
                <a:spcPct val="80000"/>
              </a:lnSpc>
              <a:buClrTx/>
              <a:buSzPct val="75000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  <a:defRPr/>
            </a:pPr>
            <a:r>
              <a:rPr lang="pl-PL" altLang="pl-PL" sz="1400" dirty="0"/>
              <a:t>https://www.gov.pl/web/rodzina/maluch-2024</a:t>
            </a:r>
          </a:p>
          <a:p>
            <a:pPr marL="457200" indent="-455613" eaLnBrk="1" hangingPunct="1">
              <a:lnSpc>
                <a:spcPct val="80000"/>
              </a:lnSpc>
              <a:buClrTx/>
              <a:buSzPct val="75000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  <a:defRPr/>
            </a:pPr>
            <a:endParaRPr lang="pl-PL" sz="1400" dirty="0">
              <a:hlinkClick r:id="rId5"/>
            </a:endParaRPr>
          </a:p>
          <a:p>
            <a:pPr marL="457200" indent="-455613" eaLnBrk="1" hangingPunct="1">
              <a:lnSpc>
                <a:spcPct val="80000"/>
              </a:lnSpc>
              <a:buClrTx/>
              <a:buSzPct val="75000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  <a:defRPr/>
            </a:pPr>
            <a:endParaRPr lang="pl-PL" sz="1400" dirty="0">
              <a:hlinkClick r:id="rId5"/>
            </a:endParaRPr>
          </a:p>
          <a:p>
            <a:pPr marL="0" indent="0" eaLnBrk="1" hangingPunct="1">
              <a:spcBef>
                <a:spcPts val="600"/>
              </a:spcBef>
              <a:buClr>
                <a:srgbClr val="003366"/>
              </a:buClr>
              <a:buSzPct val="75000"/>
              <a:defRPr/>
            </a:pPr>
            <a:endParaRPr lang="pl-PL" altLang="pl-PL" sz="1400" dirty="0">
              <a:solidFill>
                <a:schemeClr val="tx1"/>
              </a:solidFill>
            </a:endParaRPr>
          </a:p>
        </p:txBody>
      </p:sp>
      <p:sp>
        <p:nvSpPr>
          <p:cNvPr id="34819" name="Text Box 2">
            <a:extLst>
              <a:ext uri="{FF2B5EF4-FFF2-40B4-BE49-F238E27FC236}">
                <a16:creationId xmlns:a16="http://schemas.microsoft.com/office/drawing/2014/main" id="{15D47CEE-2E52-4AF2-9DE5-05E3E4ADC4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3438" y="833438"/>
            <a:ext cx="7780337" cy="998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1pPr>
            <a:lvl2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2pPr>
            <a:lvl3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FontTx/>
              <a:buNone/>
            </a:pPr>
            <a:r>
              <a:rPr lang="pl-PL" altLang="pl-PL" sz="3600"/>
              <a:t>Osoby do kontaktu:</a:t>
            </a:r>
          </a:p>
        </p:txBody>
      </p:sp>
      <p:pic>
        <p:nvPicPr>
          <p:cNvPr id="2" name="slajd 17">
            <a:hlinkClick r:id="" action="ppaction://media"/>
            <a:extLst>
              <a:ext uri="{FF2B5EF4-FFF2-40B4-BE49-F238E27FC236}">
                <a16:creationId xmlns:a16="http://schemas.microsoft.com/office/drawing/2014/main" id="{4992A1D1-5E68-4F5B-8977-6F22A8475C1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49763" y="3306763"/>
            <a:ext cx="244475" cy="244475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10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 Box 1">
            <a:extLst>
              <a:ext uri="{FF2B5EF4-FFF2-40B4-BE49-F238E27FC236}">
                <a16:creationId xmlns:a16="http://schemas.microsoft.com/office/drawing/2014/main" id="{FDDC3C40-873D-4E67-A7B5-7E808F7009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5200" y="1270000"/>
            <a:ext cx="7672388" cy="1347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1pPr>
            <a:lvl2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2pPr>
            <a:lvl3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FontTx/>
              <a:buNone/>
            </a:pPr>
            <a:r>
              <a:rPr lang="pl-PL" altLang="pl-PL" sz="3600" b="1"/>
              <a:t>Dziękujemy za uwagę</a:t>
            </a:r>
          </a:p>
        </p:txBody>
      </p:sp>
      <p:sp>
        <p:nvSpPr>
          <p:cNvPr id="36867" name="Text Box 2">
            <a:extLst>
              <a:ext uri="{FF2B5EF4-FFF2-40B4-BE49-F238E27FC236}">
                <a16:creationId xmlns:a16="http://schemas.microsoft.com/office/drawing/2014/main" id="{E36692BE-E026-470C-8D24-A9050CD89A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3600" y="2927350"/>
            <a:ext cx="4013200" cy="1822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b"/>
          <a:lstStyle>
            <a:lvl1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1pPr>
            <a:lvl2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2pPr>
            <a:lvl3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Pct val="75000"/>
              <a:buFontTx/>
              <a:buNone/>
            </a:pPr>
            <a:r>
              <a:rPr lang="pl-PL" altLang="pl-PL" sz="1800">
                <a:solidFill>
                  <a:srgbClr val="006666"/>
                </a:solidFill>
              </a:rPr>
              <a:t>Materiał przygotował Wydział Rozwoju i Współpracy Terytorialnej   w Śląskim Urzędzie Wojewódzkim</a:t>
            </a:r>
          </a:p>
          <a:p>
            <a:pPr eaLnBrk="1" hangingPunct="1">
              <a:spcBef>
                <a:spcPct val="0"/>
              </a:spcBef>
              <a:buClrTx/>
              <a:buSzPct val="75000"/>
              <a:buFontTx/>
              <a:buNone/>
            </a:pPr>
            <a:r>
              <a:rPr lang="pl-PL" altLang="pl-PL" sz="1800">
                <a:solidFill>
                  <a:srgbClr val="006666"/>
                </a:solidFill>
              </a:rPr>
              <a:t> w Katowicach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Motyw pakietu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tyw pakietu Office">
      <a:majorFont>
        <a:latin typeface="Arial"/>
        <a:ea typeface=""/>
        <a:cs typeface="Arial Unicode MS"/>
      </a:majorFont>
      <a:minorFont>
        <a:latin typeface="Arial"/>
        <a:ea typeface=""/>
        <a:cs typeface="Arial Unicode MS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pl-PL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 Unicode M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pl-PL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 Unicode MS" charset="0"/>
          </a:defRPr>
        </a:defPPr>
      </a:lstStyle>
    </a:lnDef>
  </a:objectDefaults>
  <a:extraClrSchemeLst>
    <a:extraClrScheme>
      <a:clrScheme name="Motyw pakietu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yw pakietu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tyw pakietu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yw pakietu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yw pakietu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yw pakietu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yw pakietu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Motyw pakietu Office">
  <a:themeElements>
    <a:clrScheme name="Motyw pakietu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tyw pakietu Office">
      <a:majorFont>
        <a:latin typeface="Arial"/>
        <a:ea typeface=""/>
        <a:cs typeface="Arial Unicode MS"/>
      </a:majorFont>
      <a:minorFont>
        <a:latin typeface="Arial"/>
        <a:ea typeface=""/>
        <a:cs typeface="Arial Unicode MS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pl-PL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 Unicode M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pl-PL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 Unicode MS" charset="0"/>
          </a:defRPr>
        </a:defPPr>
      </a:lstStyle>
    </a:lnDef>
  </a:objectDefaults>
  <a:extraClrSchemeLst>
    <a:extraClrScheme>
      <a:clrScheme name="Motyw pakietu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yw pakietu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tyw pakietu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yw pakietu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yw pakietu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yw pakietu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yw pakietu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Motyw pakiet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1484</TotalTime>
  <Words>619</Words>
  <Application>Microsoft Office PowerPoint</Application>
  <PresentationFormat>Pokaz na ekranie (4:3)</PresentationFormat>
  <Paragraphs>166</Paragraphs>
  <Slides>17</Slides>
  <Notes>17</Notes>
  <HiddenSlides>0</HiddenSlides>
  <MMClips>13</MMClips>
  <ScaleCrop>false</ScaleCrop>
  <HeadingPairs>
    <vt:vector size="8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2</vt:i4>
      </vt:variant>
      <vt:variant>
        <vt:lpstr>Osadzone serwery OLE</vt:lpstr>
      </vt:variant>
      <vt:variant>
        <vt:i4>1</vt:i4>
      </vt:variant>
      <vt:variant>
        <vt:lpstr>Tytuły slajdów</vt:lpstr>
      </vt:variant>
      <vt:variant>
        <vt:i4>17</vt:i4>
      </vt:variant>
    </vt:vector>
  </HeadingPairs>
  <TitlesOfParts>
    <vt:vector size="25" baseType="lpstr">
      <vt:lpstr>Arial</vt:lpstr>
      <vt:lpstr>Arial Unicode MS</vt:lpstr>
      <vt:lpstr>Calibri</vt:lpstr>
      <vt:lpstr>Times New Roman</vt:lpstr>
      <vt:lpstr>Wingdings</vt:lpstr>
      <vt:lpstr>Motyw pakietu Office</vt:lpstr>
      <vt:lpstr>1_Motyw pakietu Office</vt:lpstr>
      <vt:lpstr>Arkusz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 Maluch 2013 – edycja 2  16 X 2013 – spotkanie informacyjne dla beneficjentów programu</dc:title>
  <dc:creator>Parkitna-Janowska Agnieszka</dc:creator>
  <cp:lastModifiedBy>Kiełbicka Magdalena</cp:lastModifiedBy>
  <cp:revision>98</cp:revision>
  <cp:lastPrinted>2020-08-12T07:01:55Z</cp:lastPrinted>
  <dcterms:created xsi:type="dcterms:W3CDTF">2013-10-07T08:51:28Z</dcterms:created>
  <dcterms:modified xsi:type="dcterms:W3CDTF">2020-08-13T14:59:21Z</dcterms:modified>
  <cp:contentStatus>Wersja ostateczna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