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4" r:id="rId3"/>
    <p:sldId id="257" r:id="rId4"/>
    <p:sldId id="258" r:id="rId5"/>
    <p:sldId id="261" r:id="rId6"/>
    <p:sldId id="259" r:id="rId7"/>
    <p:sldId id="260" r:id="rId8"/>
    <p:sldId id="269" r:id="rId9"/>
    <p:sldId id="262" r:id="rId10"/>
    <p:sldId id="263" r:id="rId11"/>
    <p:sldId id="266" r:id="rId12"/>
    <p:sldId id="264" r:id="rId13"/>
    <p:sldId id="282" r:id="rId14"/>
    <p:sldId id="265" r:id="rId15"/>
    <p:sldId id="272" r:id="rId16"/>
    <p:sldId id="273" r:id="rId17"/>
    <p:sldId id="275" r:id="rId18"/>
    <p:sldId id="276" r:id="rId19"/>
    <p:sldId id="267" r:id="rId20"/>
    <p:sldId id="280" r:id="rId21"/>
    <p:sldId id="278" r:id="rId22"/>
    <p:sldId id="270" r:id="rId23"/>
    <p:sldId id="268" r:id="rId24"/>
    <p:sldId id="283" r:id="rId25"/>
    <p:sldId id="277" r:id="rId26"/>
    <p:sldId id="281" r:id="rId27"/>
    <p:sldId id="274" r:id="rId28"/>
    <p:sldId id="279" r:id="rId29"/>
  </p:sldIdLst>
  <p:sldSz cx="12192000" cy="6858000"/>
  <p:notesSz cx="6858000" cy="987266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7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D3A50-D394-46A3-82CF-03B750377BE4}" type="datetimeFigureOut">
              <a:rPr lang="pl-PL" smtClean="0"/>
              <a:pPr/>
              <a:t>2017-11-17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8EE12-1A10-4865-AD91-2D9EF5AF5A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95758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5E183-6F00-4FCF-9F29-98403D8D09D7}" type="datetimeFigureOut">
              <a:rPr lang="pl-PL" smtClean="0"/>
              <a:pPr/>
              <a:t>2017-11-17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51219"/>
            <a:ext cx="548640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CE9EE-40DF-49F2-B1B8-2093543DD34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675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CE9EE-40DF-49F2-B1B8-2093543DD342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4159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842054"/>
            <a:ext cx="9144000" cy="128266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rgbClr val="FF0000"/>
                </a:solidFill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4300151"/>
            <a:ext cx="9144000" cy="985371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241134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606378"/>
            <a:ext cx="10515600" cy="4570585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27457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78838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680519"/>
            <a:ext cx="5181600" cy="4496444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680519"/>
            <a:ext cx="5181600" cy="4496444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635232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3577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12" name="Symbol zastępczy stopki 4"/>
          <p:cNvSpPr>
            <a:spLocks noGrp="1"/>
          </p:cNvSpPr>
          <p:nvPr>
            <p:ph type="ftr" sz="quarter" idx="14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92164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69218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460958"/>
            <a:ext cx="2743200" cy="260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r>
              <a:rPr lang="pl-PL" smtClean="0"/>
              <a:t>WWW.KATOWICE.GOV.PL</a:t>
            </a:r>
            <a:endParaRPr lang="pl-PL" dirty="0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203815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96562"/>
            <a:ext cx="8180644" cy="7043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680519"/>
            <a:ext cx="6172200" cy="43495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932237" cy="434957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88919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259492"/>
            <a:ext cx="8168288" cy="74140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1765862"/>
            <a:ext cx="6172200" cy="42395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773800"/>
            <a:ext cx="3932237" cy="42315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6799" y="6448927"/>
            <a:ext cx="4114800" cy="2725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09593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199" y="148281"/>
            <a:ext cx="8173453" cy="8389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556951"/>
            <a:ext cx="10515600" cy="4620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5736920" y="6484864"/>
            <a:ext cx="726510" cy="2042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 Semibold" panose="020B0702040204020203" pitchFamily="34" charset="0"/>
              </a:defRPr>
            </a:lvl1pPr>
          </a:lstStyle>
          <a:p>
            <a:fld id="{BD83C9C5-ACD1-43C2-838D-BF79330E5603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9883612" y="6436127"/>
            <a:ext cx="573074" cy="231668"/>
          </a:xfrm>
          <a:prstGeom prst="rect">
            <a:avLst/>
          </a:prstGeom>
        </p:spPr>
      </p:pic>
      <p:sp>
        <p:nvSpPr>
          <p:cNvPr id="9" name="bk object 16"/>
          <p:cNvSpPr/>
          <p:nvPr userDrawn="1"/>
        </p:nvSpPr>
        <p:spPr>
          <a:xfrm>
            <a:off x="9624482" y="0"/>
            <a:ext cx="2551476" cy="9101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bk object 17"/>
          <p:cNvSpPr/>
          <p:nvPr userDrawn="1"/>
        </p:nvSpPr>
        <p:spPr>
          <a:xfrm>
            <a:off x="10919461" y="0"/>
            <a:ext cx="1272539" cy="134758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raz 11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9287014" y="339511"/>
            <a:ext cx="1335628" cy="64767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10456686" y="6414789"/>
            <a:ext cx="871804" cy="274344"/>
          </a:xfrm>
          <a:prstGeom prst="rect">
            <a:avLst/>
          </a:prstGeom>
        </p:spPr>
      </p:pic>
      <p:sp>
        <p:nvSpPr>
          <p:cNvPr id="14" name="Prostokąt 13"/>
          <p:cNvSpPr/>
          <p:nvPr userDrawn="1"/>
        </p:nvSpPr>
        <p:spPr>
          <a:xfrm flipV="1">
            <a:off x="838199" y="987181"/>
            <a:ext cx="8173453" cy="57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 userDrawn="1"/>
        </p:nvSpPr>
        <p:spPr>
          <a:xfrm flipV="1">
            <a:off x="8965963" y="1041344"/>
            <a:ext cx="1926625" cy="3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838199" y="6452351"/>
            <a:ext cx="16145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WWW.KATOWICE</a:t>
            </a:r>
            <a:r>
              <a:rPr lang="pl-PL" sz="800" b="1" baseline="0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.</a:t>
            </a:r>
            <a:r>
              <a:rPr lang="pl-PL" sz="800" b="1" dirty="0" smtClean="0">
                <a:solidFill>
                  <a:schemeClr val="bg1">
                    <a:lumMod val="50000"/>
                  </a:schemeClr>
                </a:solidFill>
                <a:latin typeface="Segoe UI Semibold" panose="020B0702040204020203" pitchFamily="34" charset="0"/>
              </a:rPr>
              <a:t>UW.GOV.PL</a:t>
            </a:r>
          </a:p>
        </p:txBody>
      </p:sp>
      <p:sp>
        <p:nvSpPr>
          <p:cNvPr id="6" name="pole tekstowe 5"/>
          <p:cNvSpPr txBox="1"/>
          <p:nvPr userDrawn="1"/>
        </p:nvSpPr>
        <p:spPr>
          <a:xfrm>
            <a:off x="9883612" y="6652971"/>
            <a:ext cx="229234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600" b="1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wzór: Bartłomiej</a:t>
            </a:r>
            <a:r>
              <a:rPr lang="pl-PL" sz="600" b="1" baseline="0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 Szwedowski 2017</a:t>
            </a:r>
            <a:endParaRPr lang="pl-PL" sz="600" b="1" dirty="0" smtClean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832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kern="1200" cap="small" baseline="0">
          <a:solidFill>
            <a:schemeClr val="accent5">
              <a:lumMod val="50000"/>
            </a:schemeClr>
          </a:solidFill>
          <a:latin typeface="Segoe UI Semibold" panose="020B07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bold" panose="020B07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>
                <a:latin typeface="+mn-lt"/>
              </a:rPr>
              <a:t>Województwo śląskie</a:t>
            </a:r>
            <a:endParaRPr lang="pl-PL" b="1" dirty="0">
              <a:latin typeface="+mn-lt"/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62339" y="1452052"/>
            <a:ext cx="3827315" cy="3524429"/>
          </a:xfrm>
        </p:spPr>
      </p:pic>
      <p:sp>
        <p:nvSpPr>
          <p:cNvPr id="5" name="pole tekstowe 4"/>
          <p:cNvSpPr txBox="1"/>
          <p:nvPr/>
        </p:nvSpPr>
        <p:spPr>
          <a:xfrm>
            <a:off x="8962767" y="108602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b="1" dirty="0">
              <a:solidFill>
                <a:schemeClr val="bg1">
                  <a:lumMod val="50000"/>
                </a:schemeClr>
              </a:solidFill>
              <a:latin typeface="Segoe UI Semibold" panose="020B0702040204020203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138685" y="5321543"/>
            <a:ext cx="1038875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pl-PL" sz="2300" b="1" dirty="0" smtClean="0">
                <a:solidFill>
                  <a:schemeClr val="accent1">
                    <a:lumMod val="50000"/>
                  </a:schemeClr>
                </a:solidFill>
              </a:rPr>
              <a:t>Najważniejsze działania rządu premier Beaty Szydło w województwie śląskim</a:t>
            </a:r>
          </a:p>
        </p:txBody>
      </p:sp>
    </p:spTree>
    <p:extLst>
      <p:ext uri="{BB962C8B-B14F-4D97-AF65-F5344CB8AC3E}">
        <p14:creationId xmlns:p14="http://schemas.microsoft.com/office/powerpoint/2010/main" xmlns="" val="96632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Dane gospodarcze </a:t>
            </a:r>
            <a:endParaRPr lang="pl-PL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9" y="1680519"/>
            <a:ext cx="3438914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Ludność (w tys.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osób):</a:t>
            </a:r>
            <a:b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</a:b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4 552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6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– 30 czerwiec 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2017</a:t>
            </a:r>
          </a:p>
          <a:p>
            <a:pPr algn="ctr"/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Przeciętne zatrudnienie w sektorze przedsiębiorstw (w tys. osób):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757, 9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- wrzesień 2017</a:t>
            </a:r>
          </a:p>
          <a:p>
            <a:pPr algn="ctr"/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Bezrobotni zarejestrowani (w tys. osób):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100, 9 - wrzesień 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2017</a:t>
            </a:r>
          </a:p>
          <a:p>
            <a:pPr algn="ctr"/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Stopa bezrobocia: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5,5% - wrzesień 2017</a:t>
            </a:r>
          </a:p>
          <a:p>
            <a:pPr algn="ctr"/>
            <a:endParaRPr lang="pl-PL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Podmioty gospodarki narodowej w rejestrze REGON: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468 830 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- wrzesień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2017</a:t>
            </a:r>
          </a:p>
        </p:txBody>
      </p:sp>
      <p:pic>
        <p:nvPicPr>
          <p:cNvPr id="1026" name="Picture 2" descr="Znalezione obrazy dla zapytania free stock diagr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7582" y="1680519"/>
            <a:ext cx="5715000" cy="41814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013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Rodzina 500+ </a:t>
            </a: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 województwie śląskim</a:t>
            </a:r>
            <a:endParaRPr lang="pl-PL" sz="2400" b="1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9" y="1680519"/>
            <a:ext cx="3438914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                    </a:t>
            </a: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        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404 tys.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yle dzieci skorzystało z programu </a:t>
            </a:r>
          </a:p>
          <a:p>
            <a:pPr algn="ctr"/>
            <a:endParaRPr lang="pl-PL" sz="18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12 658 zł 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yle średnio otrzymała rodzina w ramach programu</a:t>
            </a:r>
          </a:p>
          <a:p>
            <a:pPr algn="ctr"/>
            <a:endParaRPr lang="pl-PL" sz="18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3,836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mld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zł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wydatkowano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na realizację świadczeń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wychowawczych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endParaRPr lang="pl-PL" sz="18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7076" y="1680519"/>
            <a:ext cx="4536867" cy="2779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2613" y="3433313"/>
            <a:ext cx="4230686" cy="28720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9303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Rodzina 500+ </a:t>
            </a:r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województwie śląskim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849172"/>
            <a:ext cx="3428300" cy="40122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272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 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096</a:t>
            </a:r>
          </a:p>
          <a:p>
            <a:pPr lvl="0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liczba złożonych wniosków na nowy okres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świadczeniowy (1VIII – 31 X br.)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tym:</a:t>
            </a:r>
          </a:p>
          <a:p>
            <a:pPr lvl="0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224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554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złożono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sierpniu 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/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47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542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złożono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we wrześniu i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	           październiku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/>
            <a:endParaRPr lang="pl-PL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0"/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194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 625, tj. 72%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w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wersji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papierowej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77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 471, tj. 28% 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wersji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elektronicznej</a:t>
            </a: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2.596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            połączeń z infolinią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0590" y="3685345"/>
            <a:ext cx="3986996" cy="24564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408" y="1577842"/>
            <a:ext cx="3991178" cy="2277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779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Maluch+ </a:t>
            </a:r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województwie śląskim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9" y="1680519"/>
            <a:ext cx="3732212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896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nowych miejsc dla maluchów w: </a:t>
            </a:r>
          </a:p>
          <a:p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 </a:t>
            </a: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23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żłobkach </a:t>
            </a: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5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klubach dziecięcych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5,8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mln zł dofinansowania z programu</a:t>
            </a:r>
          </a:p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         </a:t>
            </a: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5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022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iejsc opieki dzięki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7, 6 mln zł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dofinansowania do już funkcjonujący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ch żłobków, klubów dziecięcych i dziennych opiekunów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6433" y="1317006"/>
            <a:ext cx="5236234" cy="2898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Symbol zastępczy zawartości 1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5" y="3855307"/>
            <a:ext cx="3990671" cy="23729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9659" y="3970712"/>
            <a:ext cx="3421329" cy="212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370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Senior+ </a:t>
            </a:r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województwie śląskim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1271" y="1110475"/>
            <a:ext cx="4117248" cy="27448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749465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r>
              <a:rPr lang="pl-PL" dirty="0"/>
              <a:t>	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        </a:t>
            </a: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135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yle miejsc w Dziennych Domach i Klubach Seniora powstanie za ponad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 mln zł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dofinansowania</a:t>
            </a:r>
          </a:p>
          <a:p>
            <a:pPr algn="ctr"/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619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miejsc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17 Domach Dziennych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dzięki dopłacie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do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funkcjonowania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wysokości ponad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1,4 mln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zł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ctr"/>
            <a:endParaRPr lang="pl-PL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91790" y="2687237"/>
            <a:ext cx="4004038" cy="30015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3157" y="3964885"/>
            <a:ext cx="3333477" cy="2372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255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Za życiem </a:t>
            </a:r>
            <a:r>
              <a:rPr lang="pl-PL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 województwie śląskim</a:t>
            </a:r>
            <a:endParaRPr lang="pl-PL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306255"/>
            <a:ext cx="4464056" cy="28689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397479"/>
            <a:ext cx="3932237" cy="4934314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    293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odziny otrzymały jednorazowe wsparcie w wysokości 4</a:t>
            </a:r>
            <a:r>
              <a:rPr lang="pl-PL" b="1" dirty="0"/>
              <a:t>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tys. zł (łącznie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g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miny wypłaciły 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1.172.000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zł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/>
            </a:r>
            <a:b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endParaRPr lang="pl-PL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3 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ieszkania chronione w: Bojszowach, Miasteczku Śl. i Sosnowcu (na które otrzymano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82 tys. zł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  <a:p>
            <a:pPr algn="ctr"/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225.936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zł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ofinansowania na utworzenie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filii Środowiskowego Domu Samopomocy w Dąbrowie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Górniczej dla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osób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 niepełnosprawnością sprzężoną lub spectrum autyzmu</a:t>
            </a:r>
          </a:p>
          <a:p>
            <a:pPr algn="ctr"/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481.588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zł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dla uczestników zajęć w Środowiskowych Domach Samopomocy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792731" y="3921956"/>
            <a:ext cx="2459288" cy="27916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558624" y="3301175"/>
            <a:ext cx="3063916" cy="2997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723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Mieszkanie+ </a:t>
            </a:r>
            <a:r>
              <a:rPr lang="pl-PL" sz="2400" b="1" dirty="0" smtClean="0">
                <a:latin typeface="+mn-lt"/>
              </a:rPr>
              <a:t>w województwie śląskim</a:t>
            </a:r>
            <a:endParaRPr lang="pl-PL" sz="2400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2033" y="4009651"/>
            <a:ext cx="3607129" cy="23825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</a:t>
            </a:r>
          </a:p>
          <a:p>
            <a:endParaRPr lang="pl-PL" sz="1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ok. 1000 </a:t>
            </a:r>
          </a:p>
          <a:p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yle mieszkań w Katowicach (na początek) powstanie w ramach programu Mieszkanie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Plus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439998"/>
            <a:ext cx="4681728" cy="2130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1336" y="3096884"/>
            <a:ext cx="3557173" cy="2371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160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metropolia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</a:t>
            </a:r>
          </a:p>
          <a:p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4 kwietnia 2017 r. 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Prezydent RP Andrzej Duda podpisał w Katowicach ustawę o związku metropolitalnym w województwie śląskim</a:t>
            </a:r>
          </a:p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29 czerwca 2017r. 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Premier Beata Szydło podpisała rozporządzenie  powołujące Górnośląsko – Zagłębiowską Metropolię </a:t>
            </a: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41 gmin 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złonkowie Zgromadzenia związku metropolitalnego 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7609" y="1454129"/>
            <a:ext cx="4994694" cy="3273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9321" y="3855307"/>
            <a:ext cx="3769744" cy="23881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2766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rozwój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pl-PL" dirty="0"/>
              <a:t>	</a:t>
            </a:r>
            <a:r>
              <a:rPr lang="pl-PL" dirty="0" smtClean="0"/>
              <a:t>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26 kwietnia 2016r. 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odpisanie porozumienia </a:t>
            </a:r>
            <a:r>
              <a:rPr lang="pl-PL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ws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. powołania Polskiej Grupy Górniczej</a:t>
            </a:r>
          </a:p>
          <a:p>
            <a:pPr algn="ctr"/>
            <a:endParaRPr lang="pl-PL" sz="1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k. 30 mln ton  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węgla PGG wydobędzie do końca roku, który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trafi do energetyki zawodowej, ciepłownictwa oraz segmentu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komunalno-bytowego</a:t>
            </a:r>
          </a:p>
          <a:p>
            <a:pPr algn="ctr"/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43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tys.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racowników zatrudnia PGG</a:t>
            </a: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10 tys. zł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rekompensaty z tytułu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utraconego prawa do bezpłatnego węgla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otrzymają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emeryci górniczy </a:t>
            </a:r>
          </a:p>
          <a:p>
            <a:pPr algn="ctr"/>
            <a:endParaRPr lang="pl-PL" sz="1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542496"/>
            <a:ext cx="4239769" cy="30208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Symbol zastępczy zawartości 1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1288" y="4044831"/>
            <a:ext cx="3400907" cy="22987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07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rozwój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268521"/>
            <a:ext cx="4487023" cy="290666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pl-PL" dirty="0" smtClean="0">
              <a:latin typeface="+mn-lt"/>
            </a:endParaRPr>
          </a:p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</a:t>
            </a:r>
          </a:p>
          <a:p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50 lat 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tyle przedłuży się żywotność Zakładu Górniczego </a:t>
            </a:r>
            <a:r>
              <a:rPr lang="pl-PL" sz="1800" i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Sobieski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w Jaworznie dzięki budowie nowego szybu </a:t>
            </a:r>
            <a:r>
              <a:rPr lang="pl-PL" sz="1800" i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Grzegorz</a:t>
            </a:r>
            <a:endParaRPr lang="pl-PL" sz="1800" i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6139" y="3433312"/>
            <a:ext cx="4228586" cy="2812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4021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odbudowa i rozwój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pl-PL" dirty="0" smtClean="0"/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14 lipca 2017 r.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odbył się pierwszy próbny przeładunek węgla z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wagonów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kolejowych na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barki</a:t>
            </a:r>
          </a:p>
          <a:p>
            <a:pPr algn="ctr"/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tys. ton </a:t>
            </a:r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miału węglowego ze śląskich kopalń załadowano na 6 barek,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które przez Kanał Gliwicki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popłynęły do elektrociepłowni we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Wrocławiu. Transport rzeczny powrócił na Kanał Gliwicki po latach przerwy dzięki modernizacji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śluz - 2 są już wyremontowane. 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3" name="Symbol zastępczy zawartości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21562" y="1992702"/>
            <a:ext cx="2306846" cy="34602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3933645"/>
            <a:ext cx="4090322" cy="24590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3155" y="1313982"/>
            <a:ext cx="4502989" cy="2532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4228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rozwój</a:t>
            </a:r>
            <a:endParaRPr lang="pl-PL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9832" y="1360925"/>
            <a:ext cx="4995583" cy="30035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360925"/>
            <a:ext cx="3932237" cy="4703445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</a:t>
            </a: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11 mld zł</a:t>
            </a:r>
          </a:p>
          <a:p>
            <a:pPr algn="ctr"/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tyle przewiduje Krajowy Program Kolejowy na realizację 18 projektów kolejowych w województwie śląskim. Prace będą prowadzona bądź są już realizowane na liniach kolejowych, m.in.:</a:t>
            </a:r>
          </a:p>
          <a:p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nr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1 na odcinku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Częstochowa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–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Zawiercie</a:t>
            </a:r>
          </a:p>
          <a:p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odcinku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Chybie – Żory – Rybnik – Nędza /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Turze</a:t>
            </a: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odcinkach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Dąbrowa Górnicza Towarowa – Dąbrowa Górnicza Wschodnia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Dąbrowa Górnicza Towarowa – Kozioł </a:t>
            </a:r>
            <a:endParaRPr lang="pl-PL" sz="14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odcinku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Trzebinia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–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Zebrzydowice</a:t>
            </a:r>
          </a:p>
          <a:p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odcinku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Oświęcim – Czechowice Dziedzice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</a:t>
            </a:r>
            <a:endParaRPr lang="pl-PL" sz="14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odcinku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Wyczerpy – Chorzew Siemkowice </a:t>
            </a:r>
            <a:endParaRPr lang="pl-PL" sz="14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odcinku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Toszek Północ - Rudziniec Gliwicki - Stare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Koźle</a:t>
            </a:r>
          </a:p>
          <a:p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odcinku </a:t>
            </a:r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Bytom - Zduńska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Wola Karsznice</a:t>
            </a:r>
          </a:p>
          <a:p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odcinku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Tarnowskie Góry – Zawiercie </a:t>
            </a:r>
            <a:endParaRPr lang="pl-PL" sz="14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3406" y="4217616"/>
            <a:ext cx="2794000" cy="205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0979" y="3308602"/>
            <a:ext cx="3828873" cy="25473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543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rozwój</a:t>
            </a:r>
            <a:endParaRPr lang="pl-PL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315209"/>
            <a:ext cx="3630190" cy="25411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551123"/>
            <a:ext cx="3932237" cy="447897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         </a:t>
            </a: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2021 r.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termin zakończenia ostatniego odcinka autostrady A 1 na terenie województwa śląskiego, od węzła Rząsawa do granicy z województwem łódzkim (odcinek E)</a:t>
            </a: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2022 r.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termin zakończenia projektowania 56-kilometrów drogi ekspresowej S1 (odcinki Podwarpie - Dąbrowa Górnicza, Kosztowy - Bielsko-Biała i obejście Węgierskiej Górki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9,7 km 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takim odcinku ruszy budowa drugiej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jezdni drogi ekspresowej S1 Pyrzowice - Podwarpie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0059" y="4041259"/>
            <a:ext cx="4252823" cy="2320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31" t="-295" b="6272"/>
          <a:stretch/>
        </p:blipFill>
        <p:spPr>
          <a:xfrm>
            <a:off x="8718385" y="1551123"/>
            <a:ext cx="3150110" cy="41320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5562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rozwój</a:t>
            </a:r>
            <a:endParaRPr lang="pl-PL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82725" y="2252206"/>
            <a:ext cx="3523320" cy="29401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 75,5 km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yle dróg wybudowano bądź zmodernizowano w ramach Programu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rozwoju gminnej i powiatowej infrastruktury drogowej na lata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2016-2019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(rok 2016)</a:t>
            </a: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59 </a:t>
            </a:r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liczba zrealizowanych projektów drogowych (22 powiatowe, 37 gminne)</a:t>
            </a:r>
          </a:p>
          <a:p>
            <a:pPr algn="ctr"/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53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 94 mln zł </a:t>
            </a:r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środki z budżetu państwa 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4625" y="3855307"/>
            <a:ext cx="3437513" cy="25781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440611"/>
            <a:ext cx="3906556" cy="2510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673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rozwój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5164" y="1475117"/>
            <a:ext cx="5785967" cy="28908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57,6 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km </a:t>
            </a:r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yle wybudowanych lub  wyremontowanych dróg w ramach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Program rozwoju gminnej i powiatowej infrastruktury drogowej na lata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2016-2019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(rok 2017)</a:t>
            </a:r>
            <a:endParaRPr lang="pl-PL" sz="1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  </a:t>
            </a:r>
          </a:p>
          <a:p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48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liczba zrealizowanych projektów drogowych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(18 powiatowe, 30 gminne)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         </a:t>
            </a:r>
          </a:p>
          <a:p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54,3 </a:t>
            </a:r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mln zł </a:t>
            </a:r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środki z budżetu państwa </a:t>
            </a:r>
          </a:p>
          <a:p>
            <a:endParaRPr lang="pl-PL" sz="18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5306096" y="4840158"/>
            <a:ext cx="5422005" cy="11899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Łączna wartość nowych inwestycji: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1 mld 136 mln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</a:rPr>
              <a:t>Łączna wartość na remonty i przebudowy: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</a:rPr>
              <a:t>305 mln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xmlns="" val="224571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rozwój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</a:t>
            </a:r>
          </a:p>
          <a:p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 46 m</a:t>
            </a:r>
          </a:p>
          <a:p>
            <a:pPr algn="ctr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ysokości ma mieć nowa wieża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kontroli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lotnisku w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Pyrzowicach, której budowa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będzie zakończona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 2018 r.</a:t>
            </a:r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5394" y="3596033"/>
            <a:ext cx="4039994" cy="25818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402835"/>
            <a:ext cx="4090322" cy="25566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310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rozwój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9" y="1680519"/>
            <a:ext cx="3732212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algn="ctr"/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Porozumienie na rzecz 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zintegrowanej polityki rozwoju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województwa śląskiego 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estaw propozycji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programowych opracowanych przez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zespół powołany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przez Wojewódzką Radę Dialogu Społecznego w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Katowicach</a:t>
            </a:r>
          </a:p>
          <a:p>
            <a:pPr algn="ctr"/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Program dla Śląska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j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eden z projektów strategicznych Strategii na Rzecz Odpowiedzialnego Rozwoju </a:t>
            </a:r>
          </a:p>
          <a:p>
            <a:pPr algn="ctr"/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43" r="9082"/>
          <a:stretch/>
        </p:blipFill>
        <p:spPr>
          <a:xfrm>
            <a:off x="4659882" y="1378136"/>
            <a:ext cx="4294337" cy="2477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0877" y="3709359"/>
            <a:ext cx="4009014" cy="279079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9984" y="1854626"/>
            <a:ext cx="3502325" cy="25064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758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zdrowie 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lvl="0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4 mln </a:t>
            </a:r>
            <a:r>
              <a:rPr lang="pl-PL" sz="2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zł </a:t>
            </a:r>
            <a:endParaRPr lang="pl-PL" sz="26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zakup 10 ambulansów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sanitarnych dla dysponentów zespołów ratownictwa medycznego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 2016 r.</a:t>
            </a:r>
          </a:p>
          <a:p>
            <a:pPr algn="ctr"/>
            <a:endParaRPr lang="pl-PL" sz="20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3,6 mln zł</a:t>
            </a:r>
          </a:p>
          <a:p>
            <a:pPr algn="ctr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 zakup 6 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ambulansów sanitarnych oraz 21 urządzeń do kompresji klatki piersiowej dla dysponentów zespołów ratownictwa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medycznego w 2017r.</a:t>
            </a:r>
          </a:p>
          <a:p>
            <a:pPr lvl="0" algn="ctr"/>
            <a:endParaRPr lang="pl-PL" sz="26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r>
              <a:rPr lang="pl-PL" sz="2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40 </a:t>
            </a:r>
            <a:r>
              <a:rPr lang="pl-PL" sz="2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mln zł</a:t>
            </a:r>
          </a:p>
          <a:p>
            <a:pPr lvl="0" algn="ctr"/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kwota dofinansowania unijnego na utworzenie nowych Szpitalnych Oddziałów Ratunkowych (SOR) w wytypowanych 4 szpitalach </a:t>
            </a:r>
            <a:r>
              <a:rPr lang="pl-PL" sz="2400" dirty="0"/>
              <a:t> </a:t>
            </a:r>
          </a:p>
          <a:p>
            <a:pPr algn="ctr"/>
            <a:r>
              <a:rPr lang="pl-PL" sz="29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 </a:t>
            </a:r>
            <a:endParaRPr lang="pl-PL" sz="29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nowych podstawowych zespołów ratownictwa medycznego (Łękawica</a:t>
            </a: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, Sławków, Gliwice, Zabrze, Knurów, Mykanów w trakcie </a:t>
            </a:r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realizacji) </a:t>
            </a:r>
          </a:p>
          <a:p>
            <a:pPr lvl="0" algn="ctr"/>
            <a:endParaRPr lang="pl-PL" sz="2000" dirty="0" smtClean="0">
              <a:latin typeface="+mn-lt"/>
            </a:endParaRPr>
          </a:p>
          <a:p>
            <a:pPr lvl="0" algn="ctr"/>
            <a:endParaRPr lang="pl-PL" sz="1700" dirty="0">
              <a:latin typeface="+mn-lt"/>
            </a:endParaRPr>
          </a:p>
          <a:p>
            <a:pPr lvl="0" algn="ctr"/>
            <a:endParaRPr lang="pl-PL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algn="ctr"/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581671"/>
            <a:ext cx="3413500" cy="2166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3073" y="2157037"/>
            <a:ext cx="3854717" cy="258885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ymbol zastępczy tekstu 3"/>
          <p:cNvSpPr txBox="1">
            <a:spLocks/>
          </p:cNvSpPr>
          <p:nvPr/>
        </p:nvSpPr>
        <p:spPr>
          <a:xfrm>
            <a:off x="4930110" y="5192242"/>
            <a:ext cx="6017680" cy="837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Nakłady NFZ na świadczenie opieki zdrowotnej na Śląsku: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2015 – 8 233 575 mln zł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2017 (planowany) – 8 811 675 mln zł</a:t>
            </a:r>
          </a:p>
        </p:txBody>
      </p:sp>
    </p:spTree>
    <p:extLst>
      <p:ext uri="{BB962C8B-B14F-4D97-AF65-F5344CB8AC3E}">
        <p14:creationId xmlns:p14="http://schemas.microsoft.com/office/powerpoint/2010/main" xmlns="" val="35526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zdrowie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lvl="0"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4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 658 tys. zł</a:t>
            </a:r>
          </a:p>
          <a:p>
            <a:pPr lvl="0"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łączna kwota podpisania 172 umów dotyczących dofinansowania na wyposażenie gabinetów profilaktyki zdrowotnej w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szkołach</a:t>
            </a:r>
          </a:p>
          <a:p>
            <a:pPr lvl="0"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3 mln zł  </a:t>
            </a:r>
          </a:p>
          <a:p>
            <a:pPr lvl="0"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ofinansowania w 2016 r. na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zakup tomografu komputerowego, aparatu RTG i USG wraz z modernizacją pomieszczeń Pracowni Diagnostyki Obrazowej w Szpitalu Pediatrycznym w 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Bielsku-Białej oraz na modernizację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Oddziału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Obserwacyjno-Zakaźnego WSS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im. Najświętszej Maryi Panny w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Częstochowie</a:t>
            </a:r>
          </a:p>
          <a:p>
            <a:pPr lvl="0"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17,6 mln zł</a:t>
            </a:r>
          </a:p>
          <a:p>
            <a:pPr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ofinansowania w 2017 r.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utworzenie 9 izolatek w Szpitalu Specjalistycznym w 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Chorzowie oraz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rozbudowę i wyposażenie SP ZOZ „REPTY” Górnośląskiego Centrum Rehabilitacji im. gen. Jerzego Ziętka w Tarnowskich Górach</a:t>
            </a:r>
          </a:p>
          <a:p>
            <a:pPr lvl="0" algn="ctr"/>
            <a:endParaRPr lang="pl-PL" sz="14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8934" y="1814279"/>
            <a:ext cx="5842681" cy="3916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4455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bezpieczeństwo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5725" y="1262836"/>
            <a:ext cx="3551057" cy="21913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19"/>
            <a:ext cx="3551057" cy="4349577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pl-PL" dirty="0" smtClean="0"/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 300 </a:t>
            </a: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osób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 województwa śląskiego i Morawsko-Śląskiego Kraju w Czechach wzięło udział w międzynarodowych ćwiczeniach „Autostrada 2016”</a:t>
            </a:r>
          </a:p>
          <a:p>
            <a:pPr algn="ctr"/>
            <a:endParaRPr lang="pl-PL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Światowe Dni Młodzieży 2016</a:t>
            </a:r>
          </a:p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ok. 200 tys.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pielgrzymów w Częstochowie</a:t>
            </a:r>
          </a:p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8 tys.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policjantów</a:t>
            </a:r>
          </a:p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900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strażaków</a:t>
            </a:r>
          </a:p>
          <a:p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27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medycznych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zespołów wyjazdowych</a:t>
            </a:r>
          </a:p>
          <a:p>
            <a:r>
              <a:rPr lang="pl-PL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</a:t>
            </a:r>
            <a:r>
              <a:rPr lang="pl-PL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stałych punktów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pomocy medycznej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7126" y="2358509"/>
            <a:ext cx="4351740" cy="29935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5725" y="3666227"/>
            <a:ext cx="3919151" cy="28196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5631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bezpieczeństwo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92500"/>
          </a:bodyPr>
          <a:lstStyle/>
          <a:p>
            <a:endParaRPr lang="pl-PL" dirty="0" smtClean="0"/>
          </a:p>
          <a:p>
            <a:pPr algn="ctr"/>
            <a:r>
              <a:rPr lang="pl-PL" sz="2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4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tyle posterunków przywrócono (Kozy, Koszęcin, Poręba, Gołkowice)</a:t>
            </a:r>
          </a:p>
          <a:p>
            <a:pPr algn="ctr"/>
            <a:endParaRPr lang="pl-PL" sz="1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2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 mln zł</a:t>
            </a:r>
            <a:endParaRPr lang="pl-PL" sz="22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środków z budżetu państwa na realizację szkolnych projektów w ramach programu Bezpieczna+ </a:t>
            </a:r>
          </a:p>
          <a:p>
            <a:pPr algn="ctr"/>
            <a:endParaRPr lang="pl-PL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112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peratorzy Centrum Powiadamiania Ratunkowego przejmują numer alarmowy 997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64897" y="1304599"/>
            <a:ext cx="3299469" cy="2550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9613" y="1680519"/>
            <a:ext cx="3545284" cy="43495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4384" y="3896268"/>
            <a:ext cx="3443109" cy="25097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7757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latin typeface="+mn-lt"/>
              </a:rPr>
              <a:t>r</a:t>
            </a:r>
            <a:r>
              <a:rPr lang="pl-PL" b="1" dirty="0" smtClean="0">
                <a:latin typeface="+mn-lt"/>
              </a:rPr>
              <a:t>eforma edukacji </a:t>
            </a:r>
            <a:r>
              <a:rPr lang="pl-PL" sz="2400" b="1" dirty="0" smtClean="0">
                <a:latin typeface="+mn-lt"/>
              </a:rPr>
              <a:t>w województwie śląskim</a:t>
            </a:r>
            <a:endParaRPr lang="pl-PL" sz="2400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0675" y="1181210"/>
            <a:ext cx="4025790" cy="1899670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1439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liczba szkół podstawowych po wdrożeniu reformy edukacji </a:t>
            </a:r>
          </a:p>
          <a:p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8,356 mln zł</a:t>
            </a:r>
          </a:p>
          <a:p>
            <a:pPr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dodatkowe wsparcie z rezerwy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na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d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oposażenie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świetlic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oraz </a:t>
            </a:r>
            <a:r>
              <a:rPr lang="pl-PL" sz="14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sal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lekcyjnych w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sprzęt szkolny i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pomoce dydaktyczne oraz na remonty sanitariatów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1442</a:t>
            </a:r>
          </a:p>
          <a:p>
            <a:pPr algn="ctr"/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tyle wzrosła liczba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etatów nauczycieli zatrudnionych na podstawie </a:t>
            </a:r>
            <a:r>
              <a:rPr lang="pl-PL" sz="1400" i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Karty nauczyciela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w szkołach publicznych samorządowych </a:t>
            </a:r>
            <a:endParaRPr lang="pl-PL" sz="14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9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1867</a:t>
            </a:r>
          </a:p>
          <a:p>
            <a:pPr algn="ctr"/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 tyle wzrosła liczba etatów nauczycielskich</a:t>
            </a:r>
          </a:p>
          <a:p>
            <a:pPr algn="ctr"/>
            <a:r>
              <a:rPr lang="pl-PL" sz="18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5,77</a:t>
            </a: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% </a:t>
            </a:r>
            <a:endParaRPr lang="pl-PL" sz="18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6-latków poszło w 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tym roku do  klasy I szkoły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podstawowej (w 2012/2013 </a:t>
            </a:r>
            <a:r>
              <a:rPr lang="pl-PL" sz="14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 klasach I SP uczyło się 9% dzieci </a:t>
            </a:r>
            <a:r>
              <a:rPr lang="pl-PL" sz="14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6-letnich)</a:t>
            </a:r>
            <a:endParaRPr lang="pl-PL" sz="1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3380854"/>
            <a:ext cx="3686355" cy="27647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2912" y="2424344"/>
            <a:ext cx="3200400" cy="27326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9252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Kultura </a:t>
            </a:r>
            <a:r>
              <a:rPr lang="pl-PL" sz="2400" b="1" dirty="0" smtClean="0">
                <a:latin typeface="+mn-lt"/>
              </a:rPr>
              <a:t>w województwie śląskim</a:t>
            </a:r>
            <a:endParaRPr lang="pl-PL" sz="2400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1680520"/>
            <a:ext cx="3932237" cy="4752022"/>
          </a:xfr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algn="ctr"/>
            <a:r>
              <a:rPr lang="pl-PL" sz="19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3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</a:t>
            </a:r>
          </a:p>
          <a:p>
            <a:pPr algn="ctr"/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 mln zł </a:t>
            </a:r>
          </a:p>
          <a:p>
            <a:pPr algn="ctr"/>
            <a:r>
              <a:rPr lang="pl-PL" sz="4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</a:t>
            </a:r>
            <a:r>
              <a:rPr lang="pl-PL" sz="4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yle rocznie dotacji z Ministerstwa Kultury i Dziedzictwa Narodowego otrzyma zespół „Śląsk”, by poszerzyć </a:t>
            </a:r>
            <a:r>
              <a:rPr lang="pl-PL" sz="4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ofertę artystyczną i </a:t>
            </a:r>
            <a:r>
              <a:rPr lang="pl-PL" sz="4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edukacyjną</a:t>
            </a:r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  <a:p>
            <a:pPr algn="ctr"/>
            <a:endParaRPr lang="pl-PL" sz="4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2018r.	            </a:t>
            </a:r>
          </a:p>
          <a:p>
            <a:pPr algn="ctr"/>
            <a:r>
              <a:rPr lang="pl-PL" sz="4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 NOSPR w Katowicach odbędzie się pierwszy Międzynarodowy Konkurs Muzyczny im. Karola Szymanowskiego pod patronatem i przy wsparciu finansowym Ministra Kultury i Dziedzictwa Narodowego</a:t>
            </a:r>
            <a:endParaRPr lang="pl-PL" sz="3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17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endParaRPr lang="pl-PL" sz="17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6757" y="1287400"/>
            <a:ext cx="5098741" cy="26462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6857" y="3597215"/>
            <a:ext cx="3697298" cy="27015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6260" y="4015588"/>
            <a:ext cx="3625431" cy="24169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8367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Sport</a:t>
            </a:r>
            <a:r>
              <a:rPr lang="pl-PL" dirty="0" smtClean="0"/>
              <a:t> </a:t>
            </a:r>
            <a:r>
              <a:rPr lang="pl-PL" sz="2400" b="1" dirty="0" smtClean="0">
                <a:latin typeface="+mn-lt"/>
              </a:rPr>
              <a:t>w województwie śląskim</a:t>
            </a:r>
            <a:endParaRPr lang="pl-PL" sz="2400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559750"/>
            <a:ext cx="4601964" cy="28086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pl-PL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130 mln zł   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tyle w ciągu ostatnich dwóch lat przeznaczono na infrastrukturę sportową w województwie   </a:t>
            </a:r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m.in.:</a:t>
            </a:r>
          </a:p>
          <a:p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	          10 mln zł</a:t>
            </a:r>
          </a:p>
          <a:p>
            <a:pPr algn="ctr"/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dofinansowania z rządu na infrastrukturę lekkoatletyczną na Stadionie Śląskim w Chorzowie</a:t>
            </a: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2019 r.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Katowicach odbędzie się Światowa Konferencja Antydopingowa podczas której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zapadną kluczowe decyzje przesądzające o globalnym kierunku walki z dopingiem </a:t>
            </a:r>
            <a:b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endParaRPr lang="pl-PL" dirty="0"/>
          </a:p>
          <a:p>
            <a:pPr algn="ctr"/>
            <a:endParaRPr lang="pl-PL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pl-PL" sz="2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86813" y="2516839"/>
            <a:ext cx="2765882" cy="18418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040" y="3778370"/>
            <a:ext cx="4640526" cy="26072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1591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latin typeface="+mn-lt"/>
              </a:rPr>
              <a:t>Środowisko</a:t>
            </a:r>
            <a:endParaRPr lang="pl-PL" b="1" dirty="0">
              <a:latin typeface="+mn-lt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pl-PL" dirty="0" smtClean="0"/>
          </a:p>
          <a:p>
            <a:pPr algn="ctr"/>
            <a:r>
              <a:rPr lang="pl-PL" dirty="0"/>
              <a:t>	</a:t>
            </a:r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</a:t>
            </a: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2018 r.</a:t>
            </a:r>
          </a:p>
          <a:p>
            <a:pPr algn="ctr"/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grudniu w Katowicach odbędzie się Szczyt Klimatyczny ONZ (COP24) w którym, jak się szacuje, uczestniczyć będzie blisko 25 tys. uczestników z całego świata. Szczyt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w 2018 r. będzie bardzo istotny, ponieważ </a:t>
            </a:r>
            <a:r>
              <a:rPr lang="pl-PL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wówczas mają </a:t>
            </a: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zostać wyznaczone konkretne kierunki realizacji porozumienia paryskiego, które zacznie obowiązywać od 2020 r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</a:t>
            </a:r>
          </a:p>
          <a:p>
            <a:pPr algn="ctr"/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7205" y="3033701"/>
            <a:ext cx="4729596" cy="3065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110" y="1337576"/>
            <a:ext cx="4389482" cy="24142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0704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>
                <a:latin typeface="+mn-lt"/>
              </a:rPr>
              <a:t>Narodowy program rozwoju czytelnictwa</a:t>
            </a:r>
            <a:endParaRPr lang="pl-PL" sz="2800" b="1" dirty="0">
              <a:latin typeface="+mn-lt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4806" y="1576945"/>
            <a:ext cx="3911509" cy="23818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endParaRPr lang="pl-PL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3 mln zł                       3,3 mln zł         </a:t>
            </a: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(2016r.)	                        (2017r.)</a:t>
            </a:r>
          </a:p>
          <a:p>
            <a:pPr algn="ctr"/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środki </a:t>
            </a:r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z budżetu 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państwa na zakup książek</a:t>
            </a:r>
          </a:p>
          <a:p>
            <a:pPr algn="ctr"/>
            <a:endParaRPr lang="pl-PL" sz="18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ctr"/>
            <a:r>
              <a:rPr lang="pl-PL" sz="2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296                        357 </a:t>
            </a:r>
          </a:p>
          <a:p>
            <a:pPr algn="ctr"/>
            <a:r>
              <a:rPr lang="pl-PL" sz="2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(2016r.)                  (2017r.)</a:t>
            </a:r>
          </a:p>
          <a:p>
            <a:pPr algn="ctr"/>
            <a:r>
              <a:rPr lang="pl-PL" sz="1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</a:t>
            </a:r>
            <a:r>
              <a:rPr lang="pl-PL" sz="18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yle bibliotek szkolnych skorzystało z dofinansowania w ramach programu</a:t>
            </a:r>
            <a:endParaRPr lang="pl-PL" sz="1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0560" y="3554083"/>
            <a:ext cx="4401801" cy="24760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8383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ytuł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Dobra zmiana</a:t>
            </a:r>
            <a:endParaRPr lang="pl-PL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2" name="Symbol zastępczy zawartości 2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160" y="1880559"/>
            <a:ext cx="3384921" cy="3389642"/>
          </a:xfrm>
        </p:spPr>
      </p:pic>
      <p:sp>
        <p:nvSpPr>
          <p:cNvPr id="21" name="Symbol zastępczy tekstu 20"/>
          <p:cNvSpPr>
            <a:spLocks noGrp="1"/>
          </p:cNvSpPr>
          <p:nvPr>
            <p:ph type="body" sz="half" idx="2"/>
          </p:nvPr>
        </p:nvSpPr>
        <p:spPr>
          <a:xfrm>
            <a:off x="839788" y="2415396"/>
            <a:ext cx="4405071" cy="3174522"/>
          </a:xfrm>
        </p:spPr>
        <p:txBody>
          <a:bodyPr>
            <a:normAutofit/>
          </a:bodyPr>
          <a:lstStyle/>
          <a:p>
            <a:endParaRPr lang="pl-PL" sz="40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r>
              <a:rPr lang="pl-PL" sz="40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Dziękuję za uwagę</a:t>
            </a:r>
            <a:endParaRPr lang="pl-PL" sz="4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8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ŚUW.7.0.20170918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000" b="1" dirty="0" smtClean="0">
            <a:solidFill>
              <a:schemeClr val="bg1">
                <a:lumMod val="50000"/>
              </a:schemeClr>
            </a:solidFill>
            <a:latin typeface="Segoe UI Semibold" panose="020B07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262</Words>
  <Application>Microsoft Office PowerPoint</Application>
  <PresentationFormat>Niestandardowy</PresentationFormat>
  <Paragraphs>242</Paragraphs>
  <Slides>28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ŚUW.7.0.20170918</vt:lpstr>
      <vt:lpstr>Województwo śląskie</vt:lpstr>
      <vt:lpstr>Dane gospodarcze </vt:lpstr>
      <vt:lpstr>Rodzina 500+ w województwie śląskim</vt:lpstr>
      <vt:lpstr>Rodzina 500+ w województwie śląskim</vt:lpstr>
      <vt:lpstr>Maluch+ w województwie śląskim</vt:lpstr>
      <vt:lpstr>Senior+ w województwie śląskim</vt:lpstr>
      <vt:lpstr>Za życiem w województwie śląskim</vt:lpstr>
      <vt:lpstr>Mieszkanie+ w województwie śląskim</vt:lpstr>
      <vt:lpstr>metropolia</vt:lpstr>
      <vt:lpstr>rozwój</vt:lpstr>
      <vt:lpstr>rozwój</vt:lpstr>
      <vt:lpstr>odbudowa i rozwój</vt:lpstr>
      <vt:lpstr>rozwój</vt:lpstr>
      <vt:lpstr>rozwój</vt:lpstr>
      <vt:lpstr>rozwój</vt:lpstr>
      <vt:lpstr>rozwój</vt:lpstr>
      <vt:lpstr>rozwój</vt:lpstr>
      <vt:lpstr>rozwój</vt:lpstr>
      <vt:lpstr>zdrowie </vt:lpstr>
      <vt:lpstr>zdrowie</vt:lpstr>
      <vt:lpstr>bezpieczeństwo</vt:lpstr>
      <vt:lpstr>bezpieczeństwo</vt:lpstr>
      <vt:lpstr>reforma edukacji w województwie śląskim</vt:lpstr>
      <vt:lpstr>Kultura w województwie śląskim</vt:lpstr>
      <vt:lpstr>Sport w województwie śląskim</vt:lpstr>
      <vt:lpstr>Środowisko</vt:lpstr>
      <vt:lpstr>Narodowy program rozwoju czytelnictwa</vt:lpstr>
      <vt:lpstr>Dobra zmiana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Bartłomiej Szwedowski</dc:creator>
  <cp:lastModifiedBy>lubinad</cp:lastModifiedBy>
  <cp:revision>170</cp:revision>
  <cp:lastPrinted>2017-11-17T09:02:31Z</cp:lastPrinted>
  <dcterms:created xsi:type="dcterms:W3CDTF">2017-09-18T11:04:30Z</dcterms:created>
  <dcterms:modified xsi:type="dcterms:W3CDTF">2017-11-17T11:38:13Z</dcterms:modified>
</cp:coreProperties>
</file>