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4" r:id="rId3"/>
    <p:sldId id="265" r:id="rId4"/>
    <p:sldId id="284" r:id="rId5"/>
    <p:sldId id="273" r:id="rId6"/>
    <p:sldId id="276" r:id="rId7"/>
    <p:sldId id="277" r:id="rId8"/>
    <p:sldId id="280" r:id="rId9"/>
    <p:sldId id="278" r:id="rId10"/>
    <p:sldId id="279" r:id="rId11"/>
    <p:sldId id="281" r:id="rId12"/>
    <p:sldId id="282" r:id="rId13"/>
    <p:sldId id="283" r:id="rId14"/>
    <p:sldId id="272" r:id="rId15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118653482946349E-2"/>
          <c:y val="0"/>
          <c:w val="0.7439815946376328"/>
          <c:h val="1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65109736"/>
        <c:axId val="165110128"/>
        <c:axId val="0"/>
      </c:bar3DChart>
      <c:catAx>
        <c:axId val="1651097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10128"/>
        <c:crosses val="autoZero"/>
        <c:auto val="1"/>
        <c:lblAlgn val="ctr"/>
        <c:lblOffset val="100"/>
        <c:noMultiLvlLbl val="0"/>
      </c:catAx>
      <c:valAx>
        <c:axId val="16511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09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118653482946349E-2"/>
          <c:y val="0"/>
          <c:w val="0.7439815946376328"/>
          <c:h val="1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65111304"/>
        <c:axId val="246145280"/>
        <c:axId val="0"/>
      </c:bar3DChart>
      <c:catAx>
        <c:axId val="1651113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45280"/>
        <c:crosses val="autoZero"/>
        <c:auto val="1"/>
        <c:lblAlgn val="ctr"/>
        <c:lblOffset val="100"/>
        <c:noMultiLvlLbl val="0"/>
      </c:catAx>
      <c:valAx>
        <c:axId val="24614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11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>
          <a:outerShdw blurRad="152400" dist="50800" dir="5400000" algn="ctr" rotWithShape="0">
            <a:srgbClr val="000000">
              <a:alpha val="43137"/>
            </a:srgbClr>
          </a:outerShdw>
        </a:effectLst>
        <a:sp3d/>
      </c:spPr>
    </c:sideWall>
    <c:backWall>
      <c:thickness val="0"/>
      <c:spPr>
        <a:noFill/>
        <a:ln>
          <a:noFill/>
        </a:ln>
        <a:effectLst>
          <a:outerShdw blurRad="152400" dist="50800" dir="5400000" algn="ctr" rotWithShape="0">
            <a:srgbClr val="000000">
              <a:alpha val="43137"/>
            </a:srgbClr>
          </a:outerShdw>
        </a:effectLst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0"/>
                  <c:y val="-4.1167305722827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464646464646464E-2"/>
                  <c:y val="-3.1480880846868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090909090909088E-2"/>
                  <c:y val="-2.9059274627878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Zasiłek celowy</c:v>
                </c:pt>
                <c:pt idx="1">
                  <c:v>Zasiłek celowy specjalny</c:v>
                </c:pt>
                <c:pt idx="2">
                  <c:v>Zasiłek okresowy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94910</c:v>
                </c:pt>
                <c:pt idx="1">
                  <c:v>15313</c:v>
                </c:pt>
                <c:pt idx="2">
                  <c:v>54088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1F-4E10-9B62-E00B614E2C6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5.0505050505050504E-2"/>
                  <c:y val="-5.3275336817776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313131313131313E-3"/>
                  <c:y val="-5.8118549255756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5757575757574832E-3"/>
                  <c:y val="-4.6010518160807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71F-4E10-9B62-E00B614E2C6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Zasiłek celowy</c:v>
                </c:pt>
                <c:pt idx="1">
                  <c:v>Zasiłek celowy specjalny</c:v>
                </c:pt>
                <c:pt idx="2">
                  <c:v>Zasiłek okresowy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86957</c:v>
                </c:pt>
                <c:pt idx="1">
                  <c:v>11750</c:v>
                </c:pt>
                <c:pt idx="2">
                  <c:v>51121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1F-4E10-9B62-E00B614E2C6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  <a:bevelB w="114300" prst="hardEdge"/>
            </a:sp3d>
          </c:spPr>
          <c:invertIfNegative val="0"/>
          <c:dLbls>
            <c:dLbl>
              <c:idx val="0"/>
              <c:layout>
                <c:manualLayout>
                  <c:x val="2.904040404040404E-2"/>
                  <c:y val="-5.085373059878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7B5-42B1-92B6-7A6166C0F67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888888888888888E-2"/>
                  <c:y val="-3.8745699503837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7B5-42B1-92B6-7A6166C0F67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090909090908998E-2"/>
                  <c:y val="-4.8432124379797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7B5-42B1-92B6-7A6166C0F67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Zasiłek celowy</c:v>
                </c:pt>
                <c:pt idx="1">
                  <c:v>Zasiłek celowy specjalny</c:v>
                </c:pt>
                <c:pt idx="2">
                  <c:v>Zasiłek okresowy</c:v>
                </c:pt>
              </c:strCache>
            </c:strRef>
          </c:cat>
          <c:val>
            <c:numRef>
              <c:f>Arkusz1!$D$2:$D$4</c:f>
              <c:numCache>
                <c:formatCode>#,##0</c:formatCode>
                <c:ptCount val="3"/>
                <c:pt idx="0">
                  <c:v>74673</c:v>
                </c:pt>
                <c:pt idx="1">
                  <c:v>10123</c:v>
                </c:pt>
                <c:pt idx="2">
                  <c:v>44958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09-483A-9241-5594357BFB76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3.2828282828282783E-2"/>
                  <c:y val="-2.548543851676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B06-4C9E-A43E-4CB078912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090909090909088E-2"/>
                  <c:y val="-2.548543851676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B06-4C9E-A43E-4CB078912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3030303030303032E-2"/>
                  <c:y val="-2.8317153907522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B06-4C9E-A43E-4CB078912D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Zasiłek celowy</c:v>
                </c:pt>
                <c:pt idx="1">
                  <c:v>Zasiłek celowy specjalny</c:v>
                </c:pt>
                <c:pt idx="2">
                  <c:v>Zasiłek okresowy</c:v>
                </c:pt>
              </c:strCache>
            </c:strRef>
          </c:cat>
          <c:val>
            <c:numRef>
              <c:f>Arkusz1!$E$2:$E$4</c:f>
              <c:numCache>
                <c:formatCode>#,##0</c:formatCode>
                <c:ptCount val="3"/>
                <c:pt idx="0">
                  <c:v>65275</c:v>
                </c:pt>
                <c:pt idx="1">
                  <c:v>10989</c:v>
                </c:pt>
                <c:pt idx="2">
                  <c:v>38803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06-4C9E-A43E-4CB078912D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5"/>
        <c:gapDepth val="164"/>
        <c:shape val="box"/>
        <c:axId val="165175432"/>
        <c:axId val="165175824"/>
        <c:axId val="0"/>
      </c:bar3DChart>
      <c:catAx>
        <c:axId val="16517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75824"/>
        <c:crosses val="autoZero"/>
        <c:auto val="1"/>
        <c:lblAlgn val="ctr"/>
        <c:lblOffset val="100"/>
        <c:noMultiLvlLbl val="0"/>
      </c:catAx>
      <c:valAx>
        <c:axId val="16517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1600" dirty="0" smtClean="0"/>
                  <a:t>Liczba</a:t>
                </a:r>
                <a:r>
                  <a:rPr lang="pl-PL" sz="1600" baseline="0" dirty="0" smtClean="0"/>
                  <a:t> osób</a:t>
                </a:r>
                <a:endParaRPr lang="pl-PL" sz="16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7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accent1">
        <a:tint val="20000"/>
      </a:schemeClr>
    </a:solidFill>
    <a:ln>
      <a:noFill/>
    </a:ln>
    <a:effectLst>
      <a:outerShdw blurRad="152400" dist="50800" dir="5400000" algn="ctr" rotWithShape="0">
        <a:srgbClr val="000000">
          <a:alpha val="96000"/>
        </a:srgbClr>
      </a:outerShdw>
      <a:softEdge rad="177800"/>
    </a:effectLst>
    <a:scene3d>
      <a:camera prst="orthographicFront"/>
      <a:lightRig rig="threePt" dir="t"/>
    </a:scene3d>
    <a:sp3d>
      <a:bevelT/>
      <a:bevelB prst="angle"/>
    </a:sp3d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118653482946349E-2"/>
          <c:y val="0"/>
          <c:w val="0.7439815946376328"/>
          <c:h val="1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46146456"/>
        <c:axId val="246148024"/>
        <c:axId val="0"/>
      </c:bar3DChart>
      <c:catAx>
        <c:axId val="2461464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48024"/>
        <c:crosses val="autoZero"/>
        <c:auto val="1"/>
        <c:lblAlgn val="ctr"/>
        <c:lblOffset val="100"/>
        <c:noMultiLvlLbl val="0"/>
      </c:catAx>
      <c:valAx>
        <c:axId val="24614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46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50800" dir="3360000" algn="ctr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2.8314027835810419E-2"/>
                  <c:y val="2.1093748702402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7520371144140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617760438428972E-2"/>
                  <c:y val="8.4374994809609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Zasiłki celowe</c:v>
                </c:pt>
                <c:pt idx="1">
                  <c:v>Specjalny zasiłek celowy</c:v>
                </c:pt>
                <c:pt idx="2">
                  <c:v>Zasiłki okresowe</c:v>
                </c:pt>
              </c:strCache>
            </c:strRef>
          </c:cat>
          <c:val>
            <c:numRef>
              <c:f>Arkusz1!$B$2:$B$4</c:f>
              <c:numCache>
                <c:formatCode>#,##0</c:formatCode>
                <c:ptCount val="3"/>
                <c:pt idx="0">
                  <c:v>80816268</c:v>
                </c:pt>
                <c:pt idx="1">
                  <c:v>7569878</c:v>
                </c:pt>
                <c:pt idx="2">
                  <c:v>99006408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36-4CCC-A051-FB71509C078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50800" dir="5400000" sx="23000" sy="23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 prst="relaxedInset"/>
            </a:sp3d>
          </c:spPr>
          <c:invertIfNegative val="0"/>
          <c:dLbls>
            <c:dLbl>
              <c:idx val="0"/>
              <c:layout>
                <c:manualLayout>
                  <c:x val="5.1909051032319423E-2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9545255161596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580827167198235E-2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636-4CCC-A051-FB71509C07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Zasiłki celowe</c:v>
                </c:pt>
                <c:pt idx="1">
                  <c:v>Specjalny zasiłek celowy</c:v>
                </c:pt>
                <c:pt idx="2">
                  <c:v>Zasiłki okresowe</c:v>
                </c:pt>
              </c:strCache>
            </c:strRef>
          </c:cat>
          <c:val>
            <c:numRef>
              <c:f>Arkusz1!$C$2:$C$4</c:f>
              <c:numCache>
                <c:formatCode>#,##0</c:formatCode>
                <c:ptCount val="3"/>
                <c:pt idx="0">
                  <c:v>75074435</c:v>
                </c:pt>
                <c:pt idx="1">
                  <c:v>6060364</c:v>
                </c:pt>
                <c:pt idx="2">
                  <c:v>92961298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36-4CCC-A051-FB71509C078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50800" dir="5400000" sx="47000" sy="47000" algn="ctr" rotWithShape="0">
                <a:srgbClr val="000000">
                  <a:alpha val="9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8876018557207063E-2"/>
                  <c:y val="-1.1718749279112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A14-41E5-BBF6-6436DD9B826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2355208768579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A14-41E5-BBF6-6436DD9B826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134276675985326E-2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A14-41E5-BBF6-6436DD9B826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Zasiłki celowe</c:v>
                </c:pt>
                <c:pt idx="1">
                  <c:v>Specjalny zasiłek celowy</c:v>
                </c:pt>
                <c:pt idx="2">
                  <c:v>Zasiłki okresowe</c:v>
                </c:pt>
              </c:strCache>
            </c:strRef>
          </c:cat>
          <c:val>
            <c:numRef>
              <c:f>Arkusz1!$D$2:$D$4</c:f>
              <c:numCache>
                <c:formatCode>#,##0</c:formatCode>
                <c:ptCount val="3"/>
                <c:pt idx="0">
                  <c:v>71658493</c:v>
                </c:pt>
                <c:pt idx="1">
                  <c:v>5522438</c:v>
                </c:pt>
                <c:pt idx="2">
                  <c:v>85530027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30-4DCF-9723-7687A2FF632C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1.0617760438429059E-2"/>
                  <c:y val="-5.3906246683916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481-463C-938F-2389FBA957D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516516237556136E-2"/>
                  <c:y val="-9.37499942328994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481-463C-938F-2389FBA957D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673530155461478E-2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481-463C-938F-2389FBA957D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Zasiłki celowe</c:v>
                </c:pt>
                <c:pt idx="1">
                  <c:v>Specjalny zasiłek celowy</c:v>
                </c:pt>
                <c:pt idx="2">
                  <c:v>Zasiłki okresowe</c:v>
                </c:pt>
              </c:strCache>
            </c:strRef>
          </c:cat>
          <c:val>
            <c:numRef>
              <c:f>Arkusz1!$E$2:$E$4</c:f>
              <c:numCache>
                <c:formatCode>#,##0</c:formatCode>
                <c:ptCount val="3"/>
                <c:pt idx="0">
                  <c:v>65827540</c:v>
                </c:pt>
                <c:pt idx="1">
                  <c:v>6527296</c:v>
                </c:pt>
                <c:pt idx="2">
                  <c:v>67892804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81-463C-938F-2389FBA957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9"/>
        <c:gapDepth val="154"/>
        <c:shape val="box"/>
        <c:axId val="165176216"/>
        <c:axId val="165176608"/>
        <c:axId val="0"/>
      </c:bar3DChart>
      <c:catAx>
        <c:axId val="165176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76608"/>
        <c:crosses val="autoZero"/>
        <c:auto val="1"/>
        <c:lblAlgn val="ctr"/>
        <c:lblOffset val="100"/>
        <c:noMultiLvlLbl val="0"/>
      </c:catAx>
      <c:valAx>
        <c:axId val="165176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517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 smtClean="0"/>
              <a:t>Liczba rodzin</a:t>
            </a:r>
            <a:r>
              <a:rPr lang="pl-PL" baseline="0" dirty="0" smtClean="0"/>
              <a:t> korzystających z pomocy społecznej ze względu na:</a:t>
            </a:r>
            <a:r>
              <a:rPr lang="pl-PL" dirty="0" smtClean="0"/>
              <a:t> </a:t>
            </a:r>
            <a:endParaRPr lang="pl-PL" dirty="0"/>
          </a:p>
        </c:rich>
      </c:tx>
      <c:layout>
        <c:manualLayout>
          <c:xMode val="edge"/>
          <c:yMode val="edge"/>
          <c:x val="0.15260990892522344"/>
          <c:y val="6.72358478246291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6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87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9.4929902302554239E-3"/>
                  <c:y val="0.24161992365547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249170546269709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Arkusz1!$B$2:$B$3</c:f>
              <c:numCache>
                <c:formatCode>#,##0</c:formatCode>
                <c:ptCount val="2"/>
                <c:pt idx="0">
                  <c:v>62601</c:v>
                </c:pt>
                <c:pt idx="1">
                  <c:v>58838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E6-4D6F-BBEB-96D665C3F492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50800" dir="5400000" sx="56000" sy="56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prst="slope"/>
            </a:sp3d>
          </c:spPr>
          <c:invertIfNegative val="0"/>
          <c:dLbls>
            <c:dLbl>
              <c:idx val="0"/>
              <c:layout>
                <c:manualLayout>
                  <c:x val="-4.3509035935241668E-17"/>
                  <c:y val="0.222743367119892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20009149927719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Arkusz1!$C$2:$C$3</c:f>
              <c:numCache>
                <c:formatCode>#,##0</c:formatCode>
                <c:ptCount val="2"/>
                <c:pt idx="0">
                  <c:v>60326</c:v>
                </c:pt>
                <c:pt idx="1">
                  <c:v>53624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2E6-4D6F-BBEB-96D665C3F492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850900" dir="5400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c:spPr>
          <c:invertIfNegative val="0"/>
          <c:dLbls>
            <c:dLbl>
              <c:idx val="0"/>
              <c:layout>
                <c:manualLayout>
                  <c:x val="7.1197426726916013E-3"/>
                  <c:y val="0.23406930104124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732475575637801E-3"/>
                  <c:y val="0.200091499277191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2E6-4D6F-BBEB-96D665C3F49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Arkusz1!$D$2:$D$3</c:f>
              <c:numCache>
                <c:formatCode>#,##0</c:formatCode>
                <c:ptCount val="2"/>
                <c:pt idx="0">
                  <c:v>55746</c:v>
                </c:pt>
                <c:pt idx="1">
                  <c:v>46205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2E6-4D6F-BBEB-96D665C3F492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127000" dist="50800" dir="5400000" algn="ctr" rotWithShape="0">
                <a:srgbClr val="000000">
                  <a:alpha val="9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127000" dist="50800" dir="5400000" algn="ctr" rotWithShape="0">
                  <a:srgbClr val="000000">
                    <a:alpha val="9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4A-4A77-8C0A-A7C0AE79327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127000" dist="50800" dir="5400000" algn="ctr" rotWithShape="0">
                  <a:srgbClr val="000000">
                    <a:alpha val="9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E4A-4A77-8C0A-A7C0AE79327F}"/>
              </c:ext>
            </c:extLst>
          </c:dPt>
          <c:dLbls>
            <c:dLbl>
              <c:idx val="0"/>
              <c:layout>
                <c:manualLayout>
                  <c:x val="9.4929902302554672E-3"/>
                  <c:y val="0.2007928226267783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E4A-4A77-8C0A-A7C0AE7932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1197426726916013E-3"/>
                  <c:y val="0.1764542986720173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E4A-4A77-8C0A-A7C0AE7932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Arkusz1!$E$2:$E$3</c:f>
              <c:numCache>
                <c:formatCode>#,##0</c:formatCode>
                <c:ptCount val="2"/>
                <c:pt idx="0">
                  <c:v>49161</c:v>
                </c:pt>
                <c:pt idx="1">
                  <c:v>37894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4A-4A77-8C0A-A7C0AE793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6102944"/>
        <c:axId val="246103336"/>
        <c:axId val="0"/>
      </c:bar3DChart>
      <c:catAx>
        <c:axId val="24610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3336"/>
        <c:crosses val="autoZero"/>
        <c:auto val="1"/>
        <c:lblAlgn val="ctr"/>
        <c:lblOffset val="100"/>
        <c:noMultiLvlLbl val="0"/>
      </c:catAx>
      <c:valAx>
        <c:axId val="24610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Liczba osób w rodzinach korzystających z pomocy społecznej z powodu: </a:t>
            </a:r>
          </a:p>
        </c:rich>
      </c:tx>
      <c:layout>
        <c:manualLayout>
          <c:xMode val="edge"/>
          <c:yMode val="edge"/>
          <c:x val="5.4765026774176905E-2"/>
          <c:y val="2.9781384473109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4187088235669571"/>
          <c:y val="0.22494849508470466"/>
          <c:w val="0.68837709634262745"/>
          <c:h val="0.5888505267150719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6104120"/>
        <c:axId val="246104512"/>
      </c:barChart>
      <c:catAx>
        <c:axId val="246104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4512"/>
        <c:crosses val="autoZero"/>
        <c:auto val="1"/>
        <c:lblAlgn val="ctr"/>
        <c:lblOffset val="100"/>
        <c:noMultiLvlLbl val="0"/>
      </c:catAx>
      <c:valAx>
        <c:axId val="24610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Liczba osób w rodzinach korzystających z pomocy społecznej z powodu: </a:t>
            </a:r>
          </a:p>
        </c:rich>
      </c:tx>
      <c:layout>
        <c:manualLayout>
          <c:xMode val="edge"/>
          <c:yMode val="edge"/>
          <c:x val="5.4765026774176905E-2"/>
          <c:y val="2.9781384473109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Arkusz1!$B$2:$B$3</c:f>
              <c:numCache>
                <c:formatCode>#,##0</c:formatCode>
                <c:ptCount val="2"/>
                <c:pt idx="0">
                  <c:v>147971</c:v>
                </c:pt>
                <c:pt idx="1">
                  <c:v>157999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6B-41B6-AA5E-4CDA9787B13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Arkusz1!$C$2:$C$3</c:f>
              <c:numCache>
                <c:formatCode>#,##0</c:formatCode>
                <c:ptCount val="2"/>
                <c:pt idx="0">
                  <c:v>140196</c:v>
                </c:pt>
                <c:pt idx="1">
                  <c:v>142077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6B-41B6-AA5E-4CDA9787B133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Arkusz1!$D$2:$D$3</c:f>
              <c:numCache>
                <c:formatCode>#,##0</c:formatCode>
                <c:ptCount val="2"/>
                <c:pt idx="0">
                  <c:v>123556</c:v>
                </c:pt>
                <c:pt idx="1">
                  <c:v>118702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6B-41B6-AA5E-4CDA9787B133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dist="50800" sx="1000" sy="1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Arkusz1!$A$2:$A$3</c:f>
              <c:strCache>
                <c:ptCount val="2"/>
                <c:pt idx="0">
                  <c:v>Ubóstwo</c:v>
                </c:pt>
                <c:pt idx="1">
                  <c:v>Bezrobocie</c:v>
                </c:pt>
              </c:strCache>
            </c:strRef>
          </c:cat>
          <c:val>
            <c:numRef>
              <c:f>Arkusz1!$E$2:$E$3</c:f>
              <c:numCache>
                <c:formatCode>#,##0</c:formatCode>
                <c:ptCount val="2"/>
                <c:pt idx="0">
                  <c:v>103025</c:v>
                </c:pt>
                <c:pt idx="1">
                  <c:v>93106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86B-41B6-AA5E-4CDA9787B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6105296"/>
        <c:axId val="246105688"/>
      </c:barChart>
      <c:catAx>
        <c:axId val="246105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5688"/>
        <c:crosses val="autoZero"/>
        <c:auto val="1"/>
        <c:lblAlgn val="ctr"/>
        <c:lblOffset val="100"/>
        <c:noMultiLvlLbl val="0"/>
      </c:catAx>
      <c:valAx>
        <c:axId val="246105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610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Wydatki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BA-4022-9F83-7CFA64E6E5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4BA-4022-9F83-7CFA64E6E5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BA-4022-9F83-7CFA64E6E5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4BA-4022-9F83-7CFA64E6E5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776-4218-9410-BDF1673D66B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776-4218-9410-BDF1673D66B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BA-4022-9F83-7CFA64E6E52E}"/>
              </c:ext>
            </c:extLst>
          </c:dPt>
          <c:dLbls>
            <c:dLbl>
              <c:idx val="0"/>
              <c:layout>
                <c:manualLayout>
                  <c:x val="-0.13270274732509837"/>
                  <c:y val="0.12702947525969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BA-4022-9F83-7CFA64E6E5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9264742446928862"/>
                  <c:y val="-0.1947839297936595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4BA-4022-9F83-7CFA64E6E5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311929898838249"/>
                  <c:y val="-0.2754921249271369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BA-4022-9F83-7CFA64E6E5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3785761602029873"/>
                  <c:y val="-0.3848513959311104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4BA-4022-9F83-7CFA64E6E52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ellipse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4"/>
              <c:layout>
                <c:manualLayout>
                  <c:x val="0.11746593324753875"/>
                  <c:y val="0.2972074069635045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776-4218-9410-BDF1673D66B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1453517973209155"/>
                  <c:y val="1.940946366611016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776-4218-9410-BDF1673D66B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23021265229634638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4BA-4022-9F83-7CFA64E6E5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Arkusz1!$A$2:$A$8</c:f>
              <c:strCache>
                <c:ptCount val="7"/>
                <c:pt idx="0">
                  <c:v>odzież</c:v>
                </c:pt>
                <c:pt idx="1">
                  <c:v>obuwie</c:v>
                </c:pt>
                <c:pt idx="2">
                  <c:v>rodzinne wakacje</c:v>
                </c:pt>
                <c:pt idx="3">
                  <c:v>książki i pomoce naukowe</c:v>
                </c:pt>
                <c:pt idx="4">
                  <c:v>dodatkowe zajęcia dla dzieci</c:v>
                </c:pt>
                <c:pt idx="5">
                  <c:v>sprzęt elektroniczny</c:v>
                </c:pt>
                <c:pt idx="6">
                  <c:v>samochód i motor</c:v>
                </c:pt>
              </c:strCache>
            </c:strRef>
          </c:cat>
          <c:val>
            <c:numRef>
              <c:f>Arkusz1!$B$2:$B$8</c:f>
              <c:numCache>
                <c:formatCode>General</c:formatCode>
                <c:ptCount val="7"/>
                <c:pt idx="0">
                  <c:v>31</c:v>
                </c:pt>
                <c:pt idx="1">
                  <c:v>29</c:v>
                </c:pt>
                <c:pt idx="2">
                  <c:v>22</c:v>
                </c:pt>
                <c:pt idx="3">
                  <c:v>22</c:v>
                </c:pt>
                <c:pt idx="4">
                  <c:v>20</c:v>
                </c:pt>
                <c:pt idx="5">
                  <c:v>8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BA-4022-9F83-7CFA64E6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18531852499918997"/>
          <c:y val="7.6630582273109205E-2"/>
          <c:w val="0.62936311201840511"/>
          <c:h val="0.7466007993868139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C1C-43F1-9464-25E075908A5A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1C-43F1-9464-25E075908A5A}"/>
              </c:ext>
            </c:extLst>
          </c:dPt>
          <c:dLbls>
            <c:dLbl>
              <c:idx val="0"/>
              <c:layout>
                <c:manualLayout>
                  <c:x val="-0.35902830433232885"/>
                  <c:y val="-6.33153270210223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F682964-3F4E-4352-AF7E-B9E87AA5B944}" type="CATEGORYNAME">
                      <a:rPr lang="pl-PL" sz="1500" b="1" i="0" u="none" strike="noStrike" kern="1200" spc="0" baseline="0" smtClean="0">
                        <a:solidFill>
                          <a:srgbClr val="5B9BD5"/>
                        </a:solidFill>
                      </a:rPr>
                      <a:pPr>
                        <a:defRPr/>
                      </a:pPr>
                      <a:t>[NAZWA KATEGORII]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C1C-43F1-9464-25E075908A5A}"/>
                </c:ext>
                <c:ext xmlns:c15="http://schemas.microsoft.com/office/drawing/2012/chart" uri="{CE6537A1-D6FC-4f65-9D91-7224C49458BB}">
                  <c15:layout>
                    <c:manualLayout>
                      <c:w val="0.2508332523249408"/>
                      <c:h val="0.176335581329944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3565455591199248"/>
                  <c:y val="1.25879590727481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2F6F8D-EB6D-40B3-A309-46AB1A7C8A92}" type="CATEGORYNAME">
                      <a:rPr lang="pl-PL" sz="150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[NAZWA KATEGORII]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C1C-43F1-9464-25E075908A5A}"/>
                </c:ext>
                <c:ext xmlns:c15="http://schemas.microsoft.com/office/drawing/2012/chart" uri="{CE6537A1-D6FC-4f65-9D91-7224C49458BB}">
                  <c15:layout>
                    <c:manualLayout>
                      <c:w val="0.28471890087813095"/>
                      <c:h val="0.2061186764220867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Świadczenia wypłacone w formie pieniężnej</c:v>
                </c:pt>
                <c:pt idx="1">
                  <c:v>Świadczenia wypłacone w formie rzeczowej lub opłacania usług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3833944</c:v>
                </c:pt>
                <c:pt idx="1">
                  <c:v>1535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1C-43F1-9464-25E075908A5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solidFill>
          <a:schemeClr val="tx2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122662401574805E-2"/>
          <c:y val="2.051883860905214E-2"/>
          <c:w val="0.94594242125984251"/>
          <c:h val="0.76186677330016372"/>
        </c:manualLayout>
      </c:layout>
      <c:line3D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liczba świadczen wychowawczych wypłaconych w formie rzeczowej lub opłacenia usług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Arkusz1!$A$3:$A$25</c:f>
              <c:strCache>
                <c:ptCount val="22"/>
                <c:pt idx="0">
                  <c:v>maj 2016</c:v>
                </c:pt>
                <c:pt idx="1">
                  <c:v>czerwiec 2016</c:v>
                </c:pt>
                <c:pt idx="2">
                  <c:v>lipiec 2016</c:v>
                </c:pt>
                <c:pt idx="3">
                  <c:v>sierpień 2016</c:v>
                </c:pt>
                <c:pt idx="4">
                  <c:v>wrzesień 2016</c:v>
                </c:pt>
                <c:pt idx="5">
                  <c:v>październik 2016</c:v>
                </c:pt>
                <c:pt idx="6">
                  <c:v>listopad 2016</c:v>
                </c:pt>
                <c:pt idx="7">
                  <c:v>grudzień 2016</c:v>
                </c:pt>
                <c:pt idx="8">
                  <c:v>styczeń 2017</c:v>
                </c:pt>
                <c:pt idx="9">
                  <c:v>luty 2017</c:v>
                </c:pt>
                <c:pt idx="10">
                  <c:v>marzec 2017</c:v>
                </c:pt>
                <c:pt idx="11">
                  <c:v>kwiecień 2017</c:v>
                </c:pt>
                <c:pt idx="12">
                  <c:v>maj 2017</c:v>
                </c:pt>
                <c:pt idx="13">
                  <c:v>czerwiec 2017</c:v>
                </c:pt>
                <c:pt idx="14">
                  <c:v>lipiec 2017</c:v>
                </c:pt>
                <c:pt idx="15">
                  <c:v>sierpień 2017</c:v>
                </c:pt>
                <c:pt idx="16">
                  <c:v>wrzesień 2017</c:v>
                </c:pt>
                <c:pt idx="17">
                  <c:v>październik 2017</c:v>
                </c:pt>
                <c:pt idx="18">
                  <c:v>listopad 2017</c:v>
                </c:pt>
                <c:pt idx="19">
                  <c:v>grudzień 2017</c:v>
                </c:pt>
                <c:pt idx="20">
                  <c:v>styczeń 2018</c:v>
                </c:pt>
                <c:pt idx="21">
                  <c:v>luty 2018</c:v>
                </c:pt>
              </c:strCache>
            </c:strRef>
          </c:cat>
          <c:val>
            <c:numRef>
              <c:f>Arkusz1!$B$3:$B$25</c:f>
              <c:numCache>
                <c:formatCode>General</c:formatCode>
                <c:ptCount val="23"/>
                <c:pt idx="0">
                  <c:v>39</c:v>
                </c:pt>
                <c:pt idx="1">
                  <c:v>47</c:v>
                </c:pt>
                <c:pt idx="2">
                  <c:v>82</c:v>
                </c:pt>
                <c:pt idx="3">
                  <c:v>150</c:v>
                </c:pt>
                <c:pt idx="4">
                  <c:v>177</c:v>
                </c:pt>
                <c:pt idx="5">
                  <c:v>207</c:v>
                </c:pt>
                <c:pt idx="6">
                  <c:v>264</c:v>
                </c:pt>
                <c:pt idx="7">
                  <c:v>266</c:v>
                </c:pt>
                <c:pt idx="8">
                  <c:v>290</c:v>
                </c:pt>
                <c:pt idx="9">
                  <c:v>348</c:v>
                </c:pt>
                <c:pt idx="10">
                  <c:v>397</c:v>
                </c:pt>
                <c:pt idx="11">
                  <c:v>402</c:v>
                </c:pt>
                <c:pt idx="12">
                  <c:v>412</c:v>
                </c:pt>
                <c:pt idx="13">
                  <c:v>416</c:v>
                </c:pt>
                <c:pt idx="14">
                  <c:v>391</c:v>
                </c:pt>
                <c:pt idx="15">
                  <c:v>401</c:v>
                </c:pt>
                <c:pt idx="16">
                  <c:v>357</c:v>
                </c:pt>
                <c:pt idx="17">
                  <c:v>190</c:v>
                </c:pt>
                <c:pt idx="18">
                  <c:v>344</c:v>
                </c:pt>
                <c:pt idx="19">
                  <c:v>416</c:v>
                </c:pt>
                <c:pt idx="20">
                  <c:v>346</c:v>
                </c:pt>
                <c:pt idx="21">
                  <c:v>361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272-46F9-8B4F-F7B39897F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890160"/>
        <c:axId val="119890552"/>
        <c:axId val="244888240"/>
      </c:line3DChart>
      <c:catAx>
        <c:axId val="11989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9890552"/>
        <c:crosses val="autoZero"/>
        <c:auto val="1"/>
        <c:lblAlgn val="ctr"/>
        <c:lblOffset val="100"/>
        <c:noMultiLvlLbl val="0"/>
      </c:catAx>
      <c:valAx>
        <c:axId val="119890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9890160"/>
        <c:crosses val="autoZero"/>
        <c:crossBetween val="between"/>
      </c:valAx>
      <c:serAx>
        <c:axId val="244888240"/>
        <c:scaling>
          <c:orientation val="minMax"/>
        </c:scaling>
        <c:delete val="1"/>
        <c:axPos val="b"/>
        <c:majorTickMark val="out"/>
        <c:minorTickMark val="none"/>
        <c:tickLblPos val="nextTo"/>
        <c:crossAx val="119890552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Obraz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195456" cy="932375"/>
        </a:xfrm>
        <a:prstGeom xmlns:a="http://schemas.openxmlformats.org/drawingml/2006/main" prst="rect">
          <a:avLst/>
        </a:prstGeom>
        <a:effectLst xmlns:a="http://schemas.openxmlformats.org/drawingml/2006/main">
          <a:glow>
            <a:schemeClr val="accent1"/>
          </a:glow>
        </a:effec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</cdr:x>
      <cdr:y>0.05399</cdr:y>
    </cdr:from>
    <cdr:to>
      <cdr:x>0.77615</cdr:x>
      <cdr:y>0.07554</cdr:y>
    </cdr:to>
    <cdr:cxnSp macro="">
      <cdr:nvCxnSpPr>
        <cdr:cNvPr id="3" name="Łącznik prosty 2"/>
        <cdr:cNvCxnSpPr/>
      </cdr:nvCxnSpPr>
      <cdr:spPr>
        <a:xfrm xmlns:a="http://schemas.openxmlformats.org/drawingml/2006/main" flipV="1">
          <a:off x="3086100" y="280888"/>
          <a:ext cx="1704436" cy="11214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0.28139</cdr:x>
      <cdr:y>0.38392</cdr:y>
    </cdr:from>
    <cdr:to>
      <cdr:x>0.65335</cdr:x>
      <cdr:y>0.57913</cdr:y>
    </cdr:to>
    <cdr:sp macro="" textlink="">
      <cdr:nvSpPr>
        <cdr:cNvPr id="5" name="pole tekstowe 4"/>
        <cdr:cNvSpPr txBox="1"/>
      </cdr:nvSpPr>
      <cdr:spPr>
        <a:xfrm xmlns:a="http://schemas.openxmlformats.org/drawingml/2006/main">
          <a:off x="1736795" y="1997531"/>
          <a:ext cx="2295821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r>
            <a:rPr lang="pl-PL" sz="6000" b="1" dirty="0" smtClean="0">
              <a:solidFill>
                <a:srgbClr val="FF0000"/>
              </a:solidFill>
              <a:latin typeface="Segoe UI Semibold" panose="020B0702040204020203" pitchFamily="34" charset="0"/>
            </a:rPr>
            <a:t>0,09%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D3A50-D394-46A3-82CF-03B750377BE4}" type="datetimeFigureOut">
              <a:rPr lang="pl-PL" smtClean="0"/>
              <a:t>2018-04-06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8EE12-1A10-4865-AD91-2D9EF5AF5A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75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5E183-6F00-4FCF-9F29-98403D8D09D7}" type="datetimeFigureOut">
              <a:rPr lang="pl-PL" smtClean="0"/>
              <a:t>2018-04-06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CE9EE-40DF-49F2-B1B8-2093543DD3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5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CE9EE-40DF-49F2-B1B8-2093543DD34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5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842054"/>
            <a:ext cx="9144000" cy="128266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FF0000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300151"/>
            <a:ext cx="9144000" cy="98537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113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06378"/>
            <a:ext cx="10515600" cy="4570585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457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838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680519"/>
            <a:ext cx="5181600" cy="449644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680519"/>
            <a:ext cx="5181600" cy="4496444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523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3577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2" name="Symbol zastępczy stopki 4"/>
          <p:cNvSpPr>
            <a:spLocks noGrp="1"/>
          </p:cNvSpPr>
          <p:nvPr>
            <p:ph type="ftr" sz="quarter" idx="14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16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218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460958"/>
            <a:ext cx="2743200" cy="260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r>
              <a:rPr lang="pl-PL" smtClean="0"/>
              <a:t>WWW.KATOWICE.GOV.PL</a:t>
            </a:r>
            <a:endParaRPr lang="pl-PL" dirty="0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38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96562"/>
            <a:ext cx="8180644" cy="7043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680519"/>
            <a:ext cx="6172200" cy="43495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3495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919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59492"/>
            <a:ext cx="8168288" cy="74140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1765862"/>
            <a:ext cx="6172200" cy="42395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773800"/>
            <a:ext cx="3932237" cy="4231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593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199" y="148281"/>
            <a:ext cx="8173453" cy="8389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556951"/>
            <a:ext cx="10515600" cy="462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5736920" y="6484864"/>
            <a:ext cx="726510" cy="204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883612" y="6436127"/>
            <a:ext cx="573074" cy="231668"/>
          </a:xfrm>
          <a:prstGeom prst="rect">
            <a:avLst/>
          </a:prstGeom>
        </p:spPr>
      </p:pic>
      <p:sp>
        <p:nvSpPr>
          <p:cNvPr id="9" name="bk object 16"/>
          <p:cNvSpPr/>
          <p:nvPr userDrawn="1"/>
        </p:nvSpPr>
        <p:spPr>
          <a:xfrm>
            <a:off x="9624482" y="0"/>
            <a:ext cx="2551476" cy="9101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k object 17"/>
          <p:cNvSpPr/>
          <p:nvPr userDrawn="1"/>
        </p:nvSpPr>
        <p:spPr>
          <a:xfrm>
            <a:off x="10919461" y="0"/>
            <a:ext cx="1272539" cy="13475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287014" y="339511"/>
            <a:ext cx="1335628" cy="64767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456686" y="6414789"/>
            <a:ext cx="871804" cy="274344"/>
          </a:xfrm>
          <a:prstGeom prst="rect">
            <a:avLst/>
          </a:prstGeom>
        </p:spPr>
      </p:pic>
      <p:sp>
        <p:nvSpPr>
          <p:cNvPr id="14" name="Prostokąt 13"/>
          <p:cNvSpPr/>
          <p:nvPr userDrawn="1"/>
        </p:nvSpPr>
        <p:spPr>
          <a:xfrm flipV="1">
            <a:off x="838199" y="987181"/>
            <a:ext cx="8173453" cy="57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 userDrawn="1"/>
        </p:nvSpPr>
        <p:spPr>
          <a:xfrm flipV="1">
            <a:off x="8965963" y="1041344"/>
            <a:ext cx="1926625" cy="3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838199" y="6452351"/>
            <a:ext cx="16145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WWW.KATOWICE</a:t>
            </a:r>
            <a:r>
              <a:rPr lang="pl-PL" sz="800" b="1" baseline="0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.</a:t>
            </a:r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UW.GOV.PL</a:t>
            </a:r>
          </a:p>
        </p:txBody>
      </p:sp>
      <p:sp>
        <p:nvSpPr>
          <p:cNvPr id="6" name="pole tekstowe 5"/>
          <p:cNvSpPr txBox="1"/>
          <p:nvPr userDrawn="1"/>
        </p:nvSpPr>
        <p:spPr>
          <a:xfrm>
            <a:off x="9883612" y="6652971"/>
            <a:ext cx="22923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6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wzór: Bartłomiej</a:t>
            </a:r>
            <a:r>
              <a:rPr lang="pl-PL" sz="600" b="1" baseline="0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 Szwedowski 2017</a:t>
            </a:r>
            <a:endParaRPr lang="pl-PL" sz="600" b="1" dirty="0" smtClean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32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small" baseline="0">
          <a:solidFill>
            <a:schemeClr val="accent5">
              <a:lumMod val="50000"/>
            </a:schemeClr>
          </a:solidFill>
          <a:latin typeface="Segoe UI Semibold" panose="020B07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55520"/>
            <a:ext cx="9144000" cy="775063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rgbClr val="0070C0"/>
                </a:solidFill>
              </a:rPr>
              <a:t>Program „Rodzina 500 plus”</a:t>
            </a:r>
            <a:br>
              <a:rPr lang="pl-PL" dirty="0" smtClean="0">
                <a:solidFill>
                  <a:srgbClr val="0070C0"/>
                </a:solidFill>
              </a:rPr>
            </a:br>
            <a:r>
              <a:rPr lang="pl-PL" dirty="0" smtClean="0">
                <a:solidFill>
                  <a:srgbClr val="0070C0"/>
                </a:solidFill>
              </a:rPr>
              <a:t>- 2 lata funkcjonowania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499282"/>
            <a:ext cx="8430883" cy="815254"/>
          </a:xfrm>
        </p:spPr>
        <p:txBody>
          <a:bodyPr>
            <a:normAutofit fontScale="77500" lnSpcReduction="20000"/>
          </a:bodyPr>
          <a:lstStyle/>
          <a:p>
            <a:endParaRPr lang="pl-PL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      </a:t>
            </a:r>
          </a:p>
          <a:p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         Katowice, 6 kwietnia 2018 r.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8962767" y="1086022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WYDZIAŁ POLITYKI SPOŁECZNEJ</a:t>
            </a:r>
            <a:endParaRPr lang="pl-PL" sz="10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789" y="3636954"/>
            <a:ext cx="2053178" cy="92877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767" y="1896341"/>
            <a:ext cx="2507759" cy="393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2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60" y="5979878"/>
            <a:ext cx="1235823" cy="559034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9B1E08-36C4-453A-9885-96442B519AB1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31652" y="48720"/>
            <a:ext cx="10962473" cy="857054"/>
          </a:xfrm>
        </p:spPr>
        <p:txBody>
          <a:bodyPr>
            <a:noAutofit/>
          </a:bodyPr>
          <a:lstStyle/>
          <a:p>
            <a:r>
              <a:rPr lang="pl-PL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b="1" dirty="0" smtClean="0">
                <a:solidFill>
                  <a:schemeClr val="bg1">
                    <a:lumMod val="50000"/>
                  </a:schemeClr>
                </a:solidFill>
              </a:rPr>
              <a:t>Beneficjenci świadczenia z programu „Rodzina 500+”</a:t>
            </a:r>
            <a:endParaRPr lang="pl-PL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wój poziomy 2"/>
          <p:cNvSpPr/>
          <p:nvPr/>
        </p:nvSpPr>
        <p:spPr>
          <a:xfrm>
            <a:off x="5094305" y="1286748"/>
            <a:ext cx="3309466" cy="1724891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Ponad 3,684 mln dzieci</a:t>
            </a:r>
            <a:endParaRPr lang="pl-PL" sz="3200" dirty="0"/>
          </a:p>
        </p:txBody>
      </p:sp>
      <p:sp>
        <p:nvSpPr>
          <p:cNvPr id="8" name="Zwój poziomy 7"/>
          <p:cNvSpPr/>
          <p:nvPr/>
        </p:nvSpPr>
        <p:spPr>
          <a:xfrm>
            <a:off x="5309757" y="3508639"/>
            <a:ext cx="3094014" cy="1724891"/>
          </a:xfrm>
          <a:prstGeom prst="horizont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365,9 tys. dzieci</a:t>
            </a:r>
            <a:endParaRPr lang="pl-PL" sz="32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6947339" y="6538912"/>
            <a:ext cx="3034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Źródło: </a:t>
            </a:r>
            <a:r>
              <a:rPr lang="pl-PL" sz="1200" dirty="0" err="1" smtClean="0"/>
              <a:t>MRPiPS</a:t>
            </a:r>
            <a:r>
              <a:rPr lang="pl-PL" sz="1200" dirty="0" smtClean="0"/>
              <a:t> – stan 31 stycznia 2018 r. </a:t>
            </a:r>
            <a:endParaRPr lang="pl-PL" sz="1200" dirty="0"/>
          </a:p>
        </p:txBody>
      </p:sp>
      <p:sp>
        <p:nvSpPr>
          <p:cNvPr id="9" name="Strzałka w prawo 8"/>
          <p:cNvSpPr/>
          <p:nvPr/>
        </p:nvSpPr>
        <p:spPr>
          <a:xfrm>
            <a:off x="4264861" y="2028083"/>
            <a:ext cx="594522" cy="405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4270665" y="4248437"/>
            <a:ext cx="667095" cy="405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Wstęga zakrzywiona w górę 12"/>
          <p:cNvSpPr/>
          <p:nvPr/>
        </p:nvSpPr>
        <p:spPr>
          <a:xfrm>
            <a:off x="430356" y="1439639"/>
            <a:ext cx="3599583" cy="1419111"/>
          </a:xfrm>
          <a:prstGeom prst="ellipseRibbon2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POLSKA</a:t>
            </a:r>
            <a:endParaRPr lang="pl-PL" sz="3200" dirty="0"/>
          </a:p>
        </p:txBody>
      </p:sp>
      <p:sp>
        <p:nvSpPr>
          <p:cNvPr id="14" name="Fala 13"/>
          <p:cNvSpPr/>
          <p:nvPr/>
        </p:nvSpPr>
        <p:spPr>
          <a:xfrm>
            <a:off x="430356" y="3795011"/>
            <a:ext cx="3767571" cy="1258374"/>
          </a:xfrm>
          <a:prstGeom prst="wav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dirty="0"/>
              <a:t>województwo śląskie</a:t>
            </a:r>
          </a:p>
        </p:txBody>
      </p:sp>
      <p:sp>
        <p:nvSpPr>
          <p:cNvPr id="16" name="Zwój poziomy 15"/>
          <p:cNvSpPr/>
          <p:nvPr/>
        </p:nvSpPr>
        <p:spPr>
          <a:xfrm>
            <a:off x="8569234" y="1141547"/>
            <a:ext cx="3324892" cy="1724891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Ponad 2,413 mln rodzin</a:t>
            </a:r>
            <a:endParaRPr lang="pl-PL" sz="3200" dirty="0"/>
          </a:p>
        </p:txBody>
      </p:sp>
      <p:sp>
        <p:nvSpPr>
          <p:cNvPr id="17" name="Zwój poziomy 16"/>
          <p:cNvSpPr/>
          <p:nvPr/>
        </p:nvSpPr>
        <p:spPr>
          <a:xfrm>
            <a:off x="8569234" y="3428250"/>
            <a:ext cx="3324892" cy="1724891"/>
          </a:xfrm>
          <a:prstGeom prst="horizont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254,7 tys. rodzin</a:t>
            </a:r>
            <a:endParaRPr lang="pl-PL" sz="32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8962767" y="1086022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WYDZIAŁ POLITYKI SPOŁECZNEJ</a:t>
            </a:r>
            <a:endParaRPr lang="pl-PL" sz="10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6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/>
          <p:cNvSpPr>
            <a:spLocks noGrp="1"/>
          </p:cNvSpPr>
          <p:nvPr>
            <p:ph type="title"/>
          </p:nvPr>
        </p:nvSpPr>
        <p:spPr>
          <a:xfrm>
            <a:off x="142875" y="1250730"/>
            <a:ext cx="11692370" cy="3381293"/>
          </a:xfrm>
          <a:noFill/>
          <a:ln>
            <a:noFill/>
          </a:ln>
          <a:effectLst>
            <a:outerShdw blurRad="127000" dist="50800" dir="5400000" sx="1000" sy="1000" algn="ctr" rotWithShape="0">
              <a:srgbClr val="000000">
                <a:alpha val="44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latin typeface="+mn-lt"/>
              </a:rPr>
              <a:t>Kwota wypłaconych świadczeń 500+</a:t>
            </a:r>
            <a:br>
              <a:rPr lang="pl-PL" b="1" dirty="0" smtClean="0">
                <a:latin typeface="+mn-lt"/>
              </a:rPr>
            </a:br>
            <a:r>
              <a:rPr lang="pl-PL" b="1" dirty="0" smtClean="0">
                <a:latin typeface="+mn-lt"/>
              </a:rPr>
              <a:t>w województwie śląskim</a:t>
            </a:r>
            <a:r>
              <a:rPr lang="pl-PL" sz="6700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pl-PL" sz="6700" b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b="1" dirty="0">
                <a:solidFill>
                  <a:srgbClr val="8BFC24"/>
                </a:solidFill>
                <a:latin typeface="+mn-lt"/>
              </a:rPr>
              <a:t/>
            </a:r>
            <a:br>
              <a:rPr lang="pl-PL" b="1" dirty="0">
                <a:solidFill>
                  <a:srgbClr val="8BFC24"/>
                </a:solidFill>
                <a:latin typeface="+mn-lt"/>
              </a:rPr>
            </a:br>
            <a:r>
              <a:rPr lang="pl-PL" b="1" dirty="0" smtClean="0">
                <a:solidFill>
                  <a:srgbClr val="8BFC24"/>
                </a:solidFill>
              </a:rPr>
              <a:t/>
            </a:r>
            <a:br>
              <a:rPr lang="pl-PL" b="1" dirty="0" smtClean="0">
                <a:solidFill>
                  <a:srgbClr val="8BFC24"/>
                </a:solidFill>
              </a:rPr>
            </a:br>
            <a:r>
              <a:rPr lang="pl-PL" b="1" dirty="0">
                <a:solidFill>
                  <a:srgbClr val="8BFC24"/>
                </a:solidFill>
              </a:rPr>
              <a:t/>
            </a:r>
            <a:br>
              <a:rPr lang="pl-PL" b="1" dirty="0">
                <a:solidFill>
                  <a:srgbClr val="8BFC24"/>
                </a:solidFill>
              </a:rPr>
            </a:br>
            <a:endParaRPr lang="pl-PL" b="1" dirty="0">
              <a:solidFill>
                <a:srgbClr val="8BFC24"/>
              </a:solidFill>
            </a:endParaRPr>
          </a:p>
        </p:txBody>
      </p:sp>
      <p:pic>
        <p:nvPicPr>
          <p:cNvPr id="25" name="Symbol zastępczy zawartości 2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95" y="1753446"/>
            <a:ext cx="5642919" cy="2166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62" y="6064542"/>
            <a:ext cx="1268410" cy="573774"/>
          </a:xfrm>
          <a:prstGeom prst="rect">
            <a:avLst/>
          </a:prstGeom>
        </p:spPr>
      </p:pic>
      <p:sp>
        <p:nvSpPr>
          <p:cNvPr id="26" name="Prostokąt 25"/>
          <p:cNvSpPr/>
          <p:nvPr/>
        </p:nvSpPr>
        <p:spPr>
          <a:xfrm>
            <a:off x="1105989" y="4291963"/>
            <a:ext cx="10493828" cy="1400383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Ponad 4,6 mld złotych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(za okres 2 lat programu)</a:t>
            </a:r>
            <a:endParaRPr kumimoji="0" lang="pl-PL" sz="20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8962767" y="1086022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WYDZIAŁ POLITYKI SPOŁECZNEJ</a:t>
            </a:r>
            <a:endParaRPr lang="pl-PL" sz="10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914400" y="367862"/>
            <a:ext cx="816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Kwota </a:t>
            </a:r>
            <a:r>
              <a:rPr lang="pl-PL" sz="2400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wypłaconych</a:t>
            </a:r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 świadczeń w województwie </a:t>
            </a:r>
            <a:r>
              <a:rPr lang="pl-PL" sz="24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śląskim </a:t>
            </a:r>
            <a:endParaRPr lang="pl-PL" sz="24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1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389" y="6154343"/>
            <a:ext cx="1173562" cy="530869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8962767" y="1086022"/>
            <a:ext cx="2076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WYDZIAŁ POLITYKI SPOŁECZNEJ</a:t>
            </a:r>
            <a:endParaRPr lang="pl-PL" sz="10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01475" y="306841"/>
            <a:ext cx="7854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Kwota </a:t>
            </a:r>
            <a:r>
              <a:rPr lang="pl-PL" sz="2000" b="1" dirty="0" smtClean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należności z tytułu nienależnie pobranych </a:t>
            </a:r>
            <a:r>
              <a:rPr lang="pl-PL" sz="2000" b="1" dirty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świadczeń w województwie </a:t>
            </a:r>
            <a:r>
              <a:rPr lang="pl-PL" sz="2000" b="1" dirty="0" smtClean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śląskim </a:t>
            </a:r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(wg stanu na dzień 28 lutego 2018r.) 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3" name="Zwój poziomy 12"/>
          <p:cNvSpPr/>
          <p:nvPr/>
        </p:nvSpPr>
        <p:spPr>
          <a:xfrm>
            <a:off x="598112" y="2054620"/>
            <a:ext cx="2614425" cy="157506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/>
              <a:t>2.901.644 zł</a:t>
            </a:r>
            <a:endParaRPr lang="pl-PL" sz="3200" b="1" dirty="0"/>
          </a:p>
        </p:txBody>
      </p:sp>
      <p:sp>
        <p:nvSpPr>
          <p:cNvPr id="16" name="Zwój poziomy 15"/>
          <p:cNvSpPr/>
          <p:nvPr/>
        </p:nvSpPr>
        <p:spPr>
          <a:xfrm>
            <a:off x="4816157" y="2006811"/>
            <a:ext cx="2552633" cy="157506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/>
              <a:t>583.086 zł</a:t>
            </a:r>
            <a:endParaRPr lang="pl-PL" sz="3200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992777" y="3413760"/>
            <a:ext cx="33527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Wg stanu na dzień 28 lutego 2018 r</a:t>
            </a:r>
            <a:endParaRPr lang="pl-PL" sz="1000" b="1" dirty="0" smtClean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728754" y="1166948"/>
            <a:ext cx="2926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Kwota odzyskanych nienależnie pobranych świadczeń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566058" y="1402080"/>
            <a:ext cx="265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Kwota nienależnie pobranych świadczeń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5181600" y="3413760"/>
            <a:ext cx="4419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Wg stanu na dzień 28 lutego 2018 r</a:t>
            </a:r>
            <a:endParaRPr lang="pl-PL" sz="1000" b="1" dirty="0" smtClean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19" name="Łącznik prosty ze strzałką 18"/>
          <p:cNvCxnSpPr/>
          <p:nvPr/>
        </p:nvCxnSpPr>
        <p:spPr>
          <a:xfrm>
            <a:off x="1804337" y="3812202"/>
            <a:ext cx="8708" cy="352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flipH="1">
            <a:off x="6248399" y="3753342"/>
            <a:ext cx="1" cy="378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wój poziomy 26"/>
          <p:cNvSpPr/>
          <p:nvPr/>
        </p:nvSpPr>
        <p:spPr>
          <a:xfrm>
            <a:off x="588656" y="4353344"/>
            <a:ext cx="2623881" cy="157506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/>
              <a:t>5.803 świadczenia</a:t>
            </a:r>
            <a:endParaRPr lang="pl-PL" sz="3200" b="1" dirty="0"/>
          </a:p>
        </p:txBody>
      </p:sp>
      <p:sp>
        <p:nvSpPr>
          <p:cNvPr id="28" name="Zwój poziomy 27"/>
          <p:cNvSpPr/>
          <p:nvPr/>
        </p:nvSpPr>
        <p:spPr>
          <a:xfrm>
            <a:off x="4838765" y="4225684"/>
            <a:ext cx="2552633" cy="1575061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/>
              <a:t>1.166 świadczeń</a:t>
            </a:r>
            <a:endParaRPr lang="pl-PL" sz="3200" b="1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8116389" y="1332243"/>
            <a:ext cx="2922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Główne powody nienależnie pobranych świadczeń: </a:t>
            </a:r>
          </a:p>
        </p:txBody>
      </p:sp>
      <p:sp>
        <p:nvSpPr>
          <p:cNvPr id="33" name="Zwój poziomy 32"/>
          <p:cNvSpPr/>
          <p:nvPr/>
        </p:nvSpPr>
        <p:spPr>
          <a:xfrm>
            <a:off x="8020277" y="1562552"/>
            <a:ext cx="3295714" cy="3906431"/>
          </a:xfrm>
          <a:prstGeom prst="horizontalScroll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 przeważającej mierze są </a:t>
            </a:r>
            <a:r>
              <a:rPr lang="pl-PL" dirty="0" smtClean="0"/>
              <a:t>to </a:t>
            </a:r>
            <a:r>
              <a:rPr lang="pl-PL" dirty="0"/>
              <a:t>osoby pobierające </a:t>
            </a:r>
            <a:r>
              <a:rPr lang="pl-PL" dirty="0" smtClean="0"/>
              <a:t>świadczenia, które </a:t>
            </a:r>
            <a:r>
              <a:rPr lang="pl-PL" dirty="0"/>
              <a:t>nie poinformowały o zmianie sytuacji dochodowej w rodzinie</a:t>
            </a:r>
            <a:r>
              <a:rPr lang="pl-PL" dirty="0" smtClean="0"/>
              <a:t> lub o </a:t>
            </a:r>
            <a:r>
              <a:rPr lang="pl-PL" dirty="0"/>
              <a:t>zmianie składu osobowego rodziny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88505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71268" y="0"/>
            <a:ext cx="10267786" cy="960558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  <a:t>Program „Rodzina 500+” a demografia</a:t>
            </a:r>
            <a:endParaRPr lang="pl-PL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70283"/>
              </p:ext>
            </p:extLst>
          </p:nvPr>
        </p:nvGraphicFramePr>
        <p:xfrm>
          <a:off x="4546121" y="6029863"/>
          <a:ext cx="2932982" cy="630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/>
          <p:cNvSpPr txBox="1"/>
          <p:nvPr/>
        </p:nvSpPr>
        <p:spPr>
          <a:xfrm rot="10800000" flipV="1">
            <a:off x="1846219" y="5551474"/>
            <a:ext cx="2389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Źródło: GUS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787865" y="1529608"/>
            <a:ext cx="13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2015 r.</a:t>
            </a:r>
            <a:endParaRPr lang="pl-PL" sz="2400" b="1" dirty="0"/>
          </a:p>
        </p:txBody>
      </p:sp>
      <p:sp>
        <p:nvSpPr>
          <p:cNvPr id="13" name="Pięciokąt 12"/>
          <p:cNvSpPr/>
          <p:nvPr/>
        </p:nvSpPr>
        <p:spPr>
          <a:xfrm rot="16200000">
            <a:off x="446240" y="3372207"/>
            <a:ext cx="1628392" cy="9451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Prostokąt 13"/>
          <p:cNvSpPr/>
          <p:nvPr/>
        </p:nvSpPr>
        <p:spPr>
          <a:xfrm>
            <a:off x="2226796" y="4771339"/>
            <a:ext cx="18098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382,3 </a:t>
            </a:r>
            <a:r>
              <a:rPr lang="pl-PL" sz="2000" b="1" dirty="0" smtClean="0"/>
              <a:t>tys. urodzeń </a:t>
            </a:r>
            <a:endParaRPr lang="pl-PL" sz="2000" b="1" dirty="0"/>
          </a:p>
        </p:txBody>
      </p:sp>
      <p:sp>
        <p:nvSpPr>
          <p:cNvPr id="15" name="Prążkowana strzałka w prawo 14"/>
          <p:cNvSpPr/>
          <p:nvPr/>
        </p:nvSpPr>
        <p:spPr>
          <a:xfrm rot="16200000">
            <a:off x="2077571" y="2880778"/>
            <a:ext cx="2108303" cy="146739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2664823" y="1529607"/>
            <a:ext cx="145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2016</a:t>
            </a:r>
            <a:r>
              <a:rPr lang="pl-PL" sz="2400" dirty="0" smtClean="0"/>
              <a:t> </a:t>
            </a:r>
            <a:r>
              <a:rPr lang="pl-PL" sz="2400" b="1" dirty="0" smtClean="0"/>
              <a:t>r.</a:t>
            </a:r>
            <a:endParaRPr lang="pl-PL" sz="2400" b="1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641320" y="4779281"/>
            <a:ext cx="1467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369,4</a:t>
            </a:r>
            <a:r>
              <a:rPr lang="pl-PL" sz="2000" dirty="0" smtClean="0"/>
              <a:t> </a:t>
            </a:r>
            <a:r>
              <a:rPr lang="pl-PL" sz="2000" b="1" dirty="0" smtClean="0"/>
              <a:t>tys. urodzeń</a:t>
            </a:r>
            <a:endParaRPr lang="pl-PL" sz="2000" b="1" dirty="0"/>
          </a:p>
        </p:txBody>
      </p:sp>
      <p:sp>
        <p:nvSpPr>
          <p:cNvPr id="18" name="Zwój pionowy 17"/>
          <p:cNvSpPr/>
          <p:nvPr/>
        </p:nvSpPr>
        <p:spPr>
          <a:xfrm>
            <a:off x="6522145" y="1158239"/>
            <a:ext cx="4253228" cy="1166949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Od stycznia do grudnia 2017 r. urodziło się o ponad 33 tys. dzieci więcej niż w tym samym okresie 2015 r. oraz o  ponad 20 tys. więcej niż w 2016 r.</a:t>
            </a:r>
            <a:endParaRPr lang="pl-PL" dirty="0"/>
          </a:p>
        </p:txBody>
      </p:sp>
      <p:sp>
        <p:nvSpPr>
          <p:cNvPr id="20" name="Strzałka w dół 19"/>
          <p:cNvSpPr/>
          <p:nvPr/>
        </p:nvSpPr>
        <p:spPr>
          <a:xfrm>
            <a:off x="8165582" y="2814391"/>
            <a:ext cx="966354" cy="579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Zwój poziomy 20"/>
          <p:cNvSpPr/>
          <p:nvPr/>
        </p:nvSpPr>
        <p:spPr>
          <a:xfrm>
            <a:off x="7236823" y="3520061"/>
            <a:ext cx="3013166" cy="15507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Program „Rodzina 500+” wpływa na odwrócenie negatywnego trendu demograficznego</a:t>
            </a:r>
            <a:endParaRPr 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4888889" y="1529607"/>
            <a:ext cx="120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/>
              <a:t>2017 r.</a:t>
            </a:r>
          </a:p>
        </p:txBody>
      </p:sp>
      <p:sp>
        <p:nvSpPr>
          <p:cNvPr id="19" name="Prążkowana strzałka w prawo 18"/>
          <p:cNvSpPr/>
          <p:nvPr/>
        </p:nvSpPr>
        <p:spPr>
          <a:xfrm rot="16200000">
            <a:off x="3959497" y="2310828"/>
            <a:ext cx="2692094" cy="200419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4813175" y="4767222"/>
            <a:ext cx="13556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403 tys. urodzeń</a:t>
            </a:r>
          </a:p>
        </p:txBody>
      </p:sp>
    </p:spTree>
    <p:extLst>
      <p:ext uri="{BB962C8B-B14F-4D97-AF65-F5344CB8AC3E}">
        <p14:creationId xmlns:p14="http://schemas.microsoft.com/office/powerpoint/2010/main" val="112213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797356" y="171448"/>
            <a:ext cx="9134325" cy="764704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Liczba osób korzystających z różnych rodzajów zasiłków </a:t>
            </a:r>
            <a:b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z pomocy społecznej w latach 2014-2017</a:t>
            </a:r>
            <a:endParaRPr lang="pl-PL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Chart 5"/>
          <p:cNvGraphicFramePr>
            <a:graphicFrameLocks/>
          </p:cNvGraphicFramePr>
          <p:nvPr>
            <p:extLst/>
          </p:nvPr>
        </p:nvGraphicFramePr>
        <p:xfrm>
          <a:off x="2135560" y="1916833"/>
          <a:ext cx="4104456" cy="350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Wykres 7"/>
          <p:cNvGraphicFramePr/>
          <p:nvPr>
            <p:extLst>
              <p:ext uri="{D42A27DB-BD31-4B8C-83A1-F6EECF244321}">
                <p14:modId xmlns:p14="http://schemas.microsoft.com/office/powerpoint/2010/main" val="1159979070"/>
              </p:ext>
            </p:extLst>
          </p:nvPr>
        </p:nvGraphicFramePr>
        <p:xfrm>
          <a:off x="914400" y="1349829"/>
          <a:ext cx="10058400" cy="448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302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45388" y="-1"/>
            <a:ext cx="8330143" cy="937099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Kwota wypłaconych wybranych zasiłków z pomocy społecznej </a:t>
            </a:r>
            <a:b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w latach 2014-2017</a:t>
            </a:r>
            <a:endParaRPr lang="pl-PL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Chart 5"/>
          <p:cNvGraphicFramePr>
            <a:graphicFrameLocks/>
          </p:cNvGraphicFramePr>
          <p:nvPr>
            <p:extLst/>
          </p:nvPr>
        </p:nvGraphicFramePr>
        <p:xfrm>
          <a:off x="2135560" y="1916833"/>
          <a:ext cx="4104456" cy="350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507681" y="5964119"/>
            <a:ext cx="2287435" cy="1285920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822167645"/>
              </p:ext>
            </p:extLst>
          </p:nvPr>
        </p:nvGraphicFramePr>
        <p:xfrm>
          <a:off x="498763" y="719666"/>
          <a:ext cx="10764982" cy="5681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23334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65914" y="281023"/>
            <a:ext cx="5896304" cy="764704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Powody korzystania z pomocy społecznej w latach 2014-2017</a:t>
            </a:r>
            <a:endParaRPr lang="pl-PL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2782300562"/>
              </p:ext>
            </p:extLst>
          </p:nvPr>
        </p:nvGraphicFramePr>
        <p:xfrm>
          <a:off x="426027" y="719666"/>
          <a:ext cx="5351317" cy="457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wój poziomy 7"/>
          <p:cNvSpPr/>
          <p:nvPr/>
        </p:nvSpPr>
        <p:spPr>
          <a:xfrm>
            <a:off x="2133877" y="5214509"/>
            <a:ext cx="7863320" cy="1177158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Systematyczny spadek odsetka rodzin korzystających z pomocy społecznej </a:t>
            </a:r>
            <a:br>
              <a:rPr lang="pl-PL" dirty="0" smtClean="0"/>
            </a:br>
            <a:r>
              <a:rPr lang="pl-PL" dirty="0" smtClean="0"/>
              <a:t>z powodu ubóstwa i bezrobocia</a:t>
            </a:r>
            <a:endParaRPr lang="pl-PL" dirty="0"/>
          </a:p>
        </p:txBody>
      </p:sp>
      <p:graphicFrame>
        <p:nvGraphicFramePr>
          <p:cNvPr id="16" name="Wykres 15"/>
          <p:cNvGraphicFramePr/>
          <p:nvPr>
            <p:extLst>
              <p:ext uri="{D42A27DB-BD31-4B8C-83A1-F6EECF244321}">
                <p14:modId xmlns:p14="http://schemas.microsoft.com/office/powerpoint/2010/main" val="3973593823"/>
              </p:ext>
            </p:extLst>
          </p:nvPr>
        </p:nvGraphicFramePr>
        <p:xfrm>
          <a:off x="6065537" y="1292772"/>
          <a:ext cx="5561889" cy="3601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1572563908"/>
              </p:ext>
            </p:extLst>
          </p:nvPr>
        </p:nvGraphicFramePr>
        <p:xfrm>
          <a:off x="6065537" y="1292770"/>
          <a:ext cx="5561889" cy="4004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130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10883" y="0"/>
            <a:ext cx="7155957" cy="948906"/>
          </a:xfrm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bg2">
                    <a:lumMod val="50000"/>
                  </a:schemeClr>
                </a:solidFill>
              </a:rPr>
              <a:t>Korzystający z pomocy społecznej a Program Rodzina 500+ w latach 2014-2017</a:t>
            </a:r>
            <a:endParaRPr lang="pl-PL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73588" y="5464932"/>
            <a:ext cx="912598" cy="677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621" y="2405164"/>
            <a:ext cx="1762125" cy="1132474"/>
          </a:xfrm>
          <a:prstGeom prst="rect">
            <a:avLst/>
          </a:prstGeom>
        </p:spPr>
      </p:pic>
      <p:sp>
        <p:nvSpPr>
          <p:cNvPr id="19" name="Zwój poziomy 18"/>
          <p:cNvSpPr/>
          <p:nvPr/>
        </p:nvSpPr>
        <p:spPr>
          <a:xfrm>
            <a:off x="1912883" y="4666593"/>
            <a:ext cx="7875551" cy="147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Znaczny spadek liczby </a:t>
            </a:r>
            <a:r>
              <a:rPr lang="pl-PL" dirty="0" smtClean="0"/>
              <a:t>osób korzystających </a:t>
            </a:r>
            <a:r>
              <a:rPr lang="pl-PL" dirty="0"/>
              <a:t>z zasiłków </a:t>
            </a:r>
            <a:r>
              <a:rPr lang="pl-PL" dirty="0" smtClean="0"/>
              <a:t>celowych pomocy społecznej oraz kwoty przeznaczonej na świadczenia </a:t>
            </a:r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540824"/>
              </p:ext>
            </p:extLst>
          </p:nvPr>
        </p:nvGraphicFramePr>
        <p:xfrm>
          <a:off x="1912883" y="1292772"/>
          <a:ext cx="7875552" cy="3257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5627">
                  <a:extLst>
                    <a:ext uri="{9D8B030D-6E8A-4147-A177-3AD203B41FA5}">
                      <a16:colId xmlns:a16="http://schemas.microsoft.com/office/drawing/2014/main" xmlns="" val="40558817"/>
                    </a:ext>
                  </a:extLst>
                </a:gridCol>
                <a:gridCol w="1739710">
                  <a:extLst>
                    <a:ext uri="{9D8B030D-6E8A-4147-A177-3AD203B41FA5}">
                      <a16:colId xmlns:a16="http://schemas.microsoft.com/office/drawing/2014/main" xmlns="" val="4173623474"/>
                    </a:ext>
                  </a:extLst>
                </a:gridCol>
                <a:gridCol w="1560920">
                  <a:extLst>
                    <a:ext uri="{9D8B030D-6E8A-4147-A177-3AD203B41FA5}">
                      <a16:colId xmlns:a16="http://schemas.microsoft.com/office/drawing/2014/main" xmlns="" val="857746114"/>
                    </a:ext>
                  </a:extLst>
                </a:gridCol>
                <a:gridCol w="1901991">
                  <a:extLst>
                    <a:ext uri="{9D8B030D-6E8A-4147-A177-3AD203B41FA5}">
                      <a16:colId xmlns:a16="http://schemas.microsoft.com/office/drawing/2014/main" xmlns="" val="2725853332"/>
                    </a:ext>
                  </a:extLst>
                </a:gridCol>
                <a:gridCol w="1527304">
                  <a:extLst>
                    <a:ext uri="{9D8B030D-6E8A-4147-A177-3AD203B41FA5}">
                      <a16:colId xmlns:a16="http://schemas.microsoft.com/office/drawing/2014/main" xmlns="" val="3048790389"/>
                    </a:ext>
                  </a:extLst>
                </a:gridCol>
              </a:tblGrid>
              <a:tr h="59809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Zasiłki celowe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4621652"/>
                  </a:ext>
                </a:extLst>
              </a:tr>
              <a:tr h="8362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Lata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>
                          <a:effectLst/>
                        </a:rPr>
                        <a:t>Liczba osób</a:t>
                      </a:r>
                      <a:endParaRPr lang="pl-P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zmiana w %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>
                          <a:effectLst/>
                        </a:rPr>
                        <a:t>Kwota świadczeń</a:t>
                      </a:r>
                      <a:endParaRPr lang="pl-P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>
                          <a:effectLst/>
                        </a:rPr>
                        <a:t>zmiana w %</a:t>
                      </a:r>
                      <a:endParaRPr lang="pl-PL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126120851"/>
                  </a:ext>
                </a:extLst>
              </a:tr>
              <a:tr h="4513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2017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65 275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- 12,59</a:t>
                      </a:r>
                      <a:r>
                        <a:rPr lang="pl-PL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65 827 540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- 8,14</a:t>
                      </a:r>
                      <a:r>
                        <a:rPr lang="pl-PL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213856650"/>
                  </a:ext>
                </a:extLst>
              </a:tr>
              <a:tr h="4513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2016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74 673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- 14,13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71 658 493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- 4,55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62159141"/>
                  </a:ext>
                </a:extLst>
              </a:tr>
              <a:tr h="4513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2015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86 957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- 8,38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75 074 435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- 7,10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07392539"/>
                  </a:ext>
                </a:extLst>
              </a:tr>
              <a:tr h="46942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2014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94 910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x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80 816 268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x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23099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846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71268" y="77775"/>
            <a:ext cx="6156254" cy="853877"/>
          </a:xfrm>
        </p:spPr>
        <p:txBody>
          <a:bodyPr>
            <a:normAutofit fontScale="90000"/>
          </a:bodyPr>
          <a:lstStyle/>
          <a:p>
            <a:r>
              <a:rPr lang="pl-PL" sz="2400" b="1" dirty="0" smtClean="0">
                <a:solidFill>
                  <a:schemeClr val="bg1">
                    <a:lumMod val="50000"/>
                  </a:schemeClr>
                </a:solidFill>
              </a:rPr>
              <a:t>Korzystający z pomocy społecznej a Program Rodzina 500+ w latach 2014-2017</a:t>
            </a:r>
            <a:endParaRPr lang="pl-PL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0507681" y="5964119"/>
            <a:ext cx="2287435" cy="12859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80" y="3249588"/>
            <a:ext cx="1762125" cy="1132474"/>
          </a:xfrm>
          <a:prstGeom prst="rect">
            <a:avLst/>
          </a:prstGeom>
        </p:spPr>
      </p:pic>
      <p:sp>
        <p:nvSpPr>
          <p:cNvPr id="19" name="Zwój poziomy 18"/>
          <p:cNvSpPr/>
          <p:nvPr/>
        </p:nvSpPr>
        <p:spPr>
          <a:xfrm>
            <a:off x="2264228" y="4382062"/>
            <a:ext cx="7480664" cy="18346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Znaczny spadek liczby </a:t>
            </a:r>
            <a:r>
              <a:rPr lang="pl-PL" dirty="0" smtClean="0"/>
              <a:t>osób korzystających z </a:t>
            </a:r>
            <a:r>
              <a:rPr lang="pl-PL" dirty="0"/>
              <a:t>zasiłków </a:t>
            </a:r>
            <a:r>
              <a:rPr lang="pl-PL" dirty="0" smtClean="0"/>
              <a:t>okresowych oraz kwoty świadczeń wypłacanych z budżetu państwa</a:t>
            </a:r>
            <a:endParaRPr lang="pl-PL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737" y="1485900"/>
            <a:ext cx="1645920" cy="2371996"/>
          </a:xfrm>
          <a:prstGeom prst="rect">
            <a:avLst/>
          </a:prstGeom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096657"/>
              </p:ext>
            </p:extLst>
          </p:nvPr>
        </p:nvGraphicFramePr>
        <p:xfrm>
          <a:off x="2264227" y="1303284"/>
          <a:ext cx="7707088" cy="29218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2242">
                  <a:extLst>
                    <a:ext uri="{9D8B030D-6E8A-4147-A177-3AD203B41FA5}">
                      <a16:colId xmlns:a16="http://schemas.microsoft.com/office/drawing/2014/main" xmlns="" val="176426942"/>
                    </a:ext>
                  </a:extLst>
                </a:gridCol>
                <a:gridCol w="1334814">
                  <a:extLst>
                    <a:ext uri="{9D8B030D-6E8A-4147-A177-3AD203B41FA5}">
                      <a16:colId xmlns:a16="http://schemas.microsoft.com/office/drawing/2014/main" xmlns="" val="777554295"/>
                    </a:ext>
                  </a:extLst>
                </a:gridCol>
                <a:gridCol w="1639614">
                  <a:extLst>
                    <a:ext uri="{9D8B030D-6E8A-4147-A177-3AD203B41FA5}">
                      <a16:colId xmlns:a16="http://schemas.microsoft.com/office/drawing/2014/main" xmlns="" val="1376399719"/>
                    </a:ext>
                  </a:extLst>
                </a:gridCol>
                <a:gridCol w="2249213">
                  <a:extLst>
                    <a:ext uri="{9D8B030D-6E8A-4147-A177-3AD203B41FA5}">
                      <a16:colId xmlns:a16="http://schemas.microsoft.com/office/drawing/2014/main" xmlns="" val="2622028565"/>
                    </a:ext>
                  </a:extLst>
                </a:gridCol>
                <a:gridCol w="1731205">
                  <a:extLst>
                    <a:ext uri="{9D8B030D-6E8A-4147-A177-3AD203B41FA5}">
                      <a16:colId xmlns:a16="http://schemas.microsoft.com/office/drawing/2014/main" xmlns="" val="3899425272"/>
                    </a:ext>
                  </a:extLst>
                </a:gridCol>
              </a:tblGrid>
              <a:tr h="42920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>
                          <a:effectLst/>
                        </a:rPr>
                        <a:t> 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Zasiłki okresowe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0501205"/>
                  </a:ext>
                </a:extLst>
              </a:tr>
              <a:tr h="82538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Lata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Liczba osób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zmiana w %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Kwota świadczeń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zmiana w %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966564518"/>
                  </a:ext>
                </a:extLst>
              </a:tr>
              <a:tr h="41269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2017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38 803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- 13,69</a:t>
                      </a:r>
                      <a:r>
                        <a:rPr lang="pl-PL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effectLst/>
                        </a:rPr>
                        <a:t>67 892 804</a:t>
                      </a:r>
                      <a:endParaRPr lang="pl-P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- 20,62</a:t>
                      </a:r>
                      <a:r>
                        <a:rPr lang="pl-PL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341722"/>
                  </a:ext>
                </a:extLst>
              </a:tr>
              <a:tr h="41269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2016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44 958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- 12,06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85 530 027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- 7,99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47632311"/>
                  </a:ext>
                </a:extLst>
              </a:tr>
              <a:tr h="41269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2015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51 121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- 5,49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92 961 298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- 6,11</a:t>
                      </a:r>
                      <a:r>
                        <a:rPr lang="pl-PL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pl-PL" sz="2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10464154"/>
                  </a:ext>
                </a:extLst>
              </a:tr>
              <a:tr h="42920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2014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54 088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x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>
                          <a:effectLst/>
                        </a:rPr>
                        <a:t>99 006 408</a:t>
                      </a:r>
                      <a:endParaRPr lang="pl-PL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u="none" strike="noStrike" dirty="0">
                          <a:effectLst/>
                        </a:rPr>
                        <a:t>x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37546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98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957655" y="121232"/>
            <a:ext cx="10285039" cy="764704"/>
          </a:xfrm>
        </p:spPr>
        <p:txBody>
          <a:bodyPr>
            <a:normAutofit/>
          </a:bodyPr>
          <a:lstStyle/>
          <a:p>
            <a: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  <a:t>Przeznaczenie świadczenia 500+ wg respondentów</a:t>
            </a:r>
            <a:endParaRPr lang="pl-PL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 rot="10800000" flipV="1">
            <a:off x="2543503" y="6328104"/>
            <a:ext cx="71200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5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Źródło: CBOS </a:t>
            </a:r>
            <a:r>
              <a:rPr kumimoji="0" lang="pl-PL" sz="1200" b="0" i="0" u="none" strike="noStrike" kern="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badania „Jak Polacy korzystają z Programu „Rodzina 500 plus”?” (21.09 – 12.10.16 r.) 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graphicFrame>
        <p:nvGraphicFramePr>
          <p:cNvPr id="13" name="Wykres 12"/>
          <p:cNvGraphicFramePr/>
          <p:nvPr>
            <p:extLst>
              <p:ext uri="{D42A27DB-BD31-4B8C-83A1-F6EECF244321}">
                <p14:modId xmlns:p14="http://schemas.microsoft.com/office/powerpoint/2010/main" val="2073300399"/>
              </p:ext>
            </p:extLst>
          </p:nvPr>
        </p:nvGraphicFramePr>
        <p:xfrm>
          <a:off x="727363" y="1220132"/>
          <a:ext cx="10411691" cy="4887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Picture 6" descr="Podobny obra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26" y="3552362"/>
            <a:ext cx="2068777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13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130" y="2084140"/>
            <a:ext cx="1687287" cy="1935861"/>
          </a:xfrm>
          <a:prstGeom prst="rect">
            <a:avLst/>
          </a:prstGeom>
        </p:spPr>
      </p:pic>
      <p:sp>
        <p:nvSpPr>
          <p:cNvPr id="2" name="Symbol zastępczy stopki 1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pl-PL" dirty="0"/>
              <a:t>.</a:t>
            </a:r>
            <a:endParaRPr lang="en-US" dirty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421" y="4688393"/>
            <a:ext cx="1439225" cy="65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0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title"/>
          </p:nvPr>
        </p:nvSpPr>
        <p:spPr>
          <a:xfrm>
            <a:off x="449496" y="1276709"/>
            <a:ext cx="5176948" cy="2958861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spcAft>
                <a:spcPts val="1200"/>
              </a:spcAft>
            </a:pPr>
            <a:r>
              <a:rPr lang="pl-PL" b="1" dirty="0" smtClean="0">
                <a:solidFill>
                  <a:schemeClr val="bg2">
                    <a:lumMod val="50000"/>
                  </a:schemeClr>
                </a:solidFill>
              </a:rPr>
              <a:t>w 2017 R. </a:t>
            </a:r>
            <a:r>
              <a:rPr lang="pl-PL" sz="24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rgbClr val="FFFF00"/>
                </a:solidFill>
              </a:rPr>
              <a:t>  </a:t>
            </a:r>
            <a:br>
              <a:rPr lang="pl-PL" sz="2400" b="1" dirty="0" smtClean="0">
                <a:solidFill>
                  <a:srgbClr val="FFFF00"/>
                </a:solidFill>
              </a:rPr>
            </a:br>
            <a:r>
              <a:rPr lang="pl-PL" sz="2400" b="1" dirty="0" smtClean="0">
                <a:solidFill>
                  <a:srgbClr val="FF0000"/>
                </a:solidFill>
              </a:rPr>
              <a:t>4,7 mln </a:t>
            </a:r>
            <a: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  <a:t>wypłaconych świadczeń,</a:t>
            </a:r>
            <a:b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  <a:t>   w tym:</a:t>
            </a:r>
            <a:b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sz="2400" dirty="0" smtClean="0">
                <a:solidFill>
                  <a:srgbClr val="FF0000"/>
                </a:solidFill>
              </a:rPr>
              <a:t>4 518  </a:t>
            </a:r>
            <a:r>
              <a:rPr lang="pl-PL" sz="2400" b="1" dirty="0" smtClean="0">
                <a:solidFill>
                  <a:schemeClr val="bg2">
                    <a:lumMod val="50000"/>
                  </a:schemeClr>
                </a:solidFill>
              </a:rPr>
              <a:t>zamienionych świadczeń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>
                <a:solidFill>
                  <a:srgbClr val="8BFC24"/>
                </a:solidFill>
              </a:rPr>
              <a:t/>
            </a:r>
            <a:br>
              <a:rPr lang="pl-PL" sz="2400" b="1" dirty="0" smtClean="0">
                <a:solidFill>
                  <a:srgbClr val="8BFC24"/>
                </a:solidFill>
              </a:rPr>
            </a:br>
            <a:r>
              <a:rPr lang="pl-PL" sz="2400" b="1" dirty="0">
                <a:solidFill>
                  <a:srgbClr val="8BFC24"/>
                </a:solidFill>
              </a:rPr>
              <a:t/>
            </a:r>
            <a:br>
              <a:rPr lang="pl-PL" sz="2400" b="1" dirty="0">
                <a:solidFill>
                  <a:srgbClr val="8BFC24"/>
                </a:solidFill>
              </a:rPr>
            </a:br>
            <a:r>
              <a:rPr lang="pl-PL" altLang="pl-PL" sz="2400" dirty="0">
                <a:solidFill>
                  <a:srgbClr val="8BFC24"/>
                </a:solidFill>
              </a:rPr>
              <a:t/>
            </a:r>
            <a:br>
              <a:rPr lang="pl-PL" altLang="pl-PL" sz="2400" dirty="0">
                <a:solidFill>
                  <a:srgbClr val="8BFC24"/>
                </a:solidFill>
              </a:rPr>
            </a:br>
            <a:endParaRPr lang="pl-PL" sz="2400" b="1" dirty="0">
              <a:solidFill>
                <a:srgbClr val="8BFC24"/>
              </a:solidFill>
            </a:endParaRP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12892040"/>
              </p:ext>
            </p:extLst>
          </p:nvPr>
        </p:nvGraphicFramePr>
        <p:xfrm>
          <a:off x="5181600" y="1384010"/>
          <a:ext cx="6172200" cy="520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ymbol zastępczy tekstu 14"/>
          <p:cNvSpPr>
            <a:spLocks noGrp="1"/>
          </p:cNvSpPr>
          <p:nvPr>
            <p:ph type="body" sz="half" idx="2"/>
          </p:nvPr>
        </p:nvSpPr>
        <p:spPr>
          <a:xfrm>
            <a:off x="5181600" y="2122098"/>
            <a:ext cx="4403833" cy="1640605"/>
          </a:xfrm>
        </p:spPr>
        <p:txBody>
          <a:bodyPr>
            <a:normAutofit fontScale="62500" lnSpcReduction="20000"/>
          </a:bodyPr>
          <a:lstStyle/>
          <a:p>
            <a:pPr algn="ctr"/>
            <a:endParaRPr lang="pl-PL" sz="9600" dirty="0" smtClean="0">
              <a:solidFill>
                <a:srgbClr val="FF0000"/>
              </a:solidFill>
            </a:endParaRPr>
          </a:p>
          <a:p>
            <a:pPr algn="ctr"/>
            <a:r>
              <a:rPr lang="pl-PL" sz="9600" dirty="0" smtClean="0">
                <a:solidFill>
                  <a:srgbClr val="FF0000"/>
                </a:solidFill>
              </a:rPr>
              <a:t>               </a:t>
            </a:r>
            <a:endParaRPr lang="pl-PL" sz="9600" dirty="0">
              <a:solidFill>
                <a:srgbClr val="FF0000"/>
              </a:solidFill>
            </a:endParaRPr>
          </a:p>
          <a:p>
            <a:pPr algn="ctr"/>
            <a:endParaRPr lang="pl-PL" sz="12000" dirty="0" smtClean="0">
              <a:solidFill>
                <a:srgbClr val="FF0000"/>
              </a:solidFill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2" y="3621805"/>
            <a:ext cx="1687287" cy="1935861"/>
          </a:xfrm>
          <a:prstGeom prst="rect">
            <a:avLst/>
          </a:prstGeom>
        </p:spPr>
      </p:pic>
      <p:sp>
        <p:nvSpPr>
          <p:cNvPr id="3" name="Strzałka w prawo 2"/>
          <p:cNvSpPr/>
          <p:nvPr/>
        </p:nvSpPr>
        <p:spPr>
          <a:xfrm>
            <a:off x="1847131" y="4436636"/>
            <a:ext cx="575204" cy="564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Podobny obra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839" y="3582558"/>
            <a:ext cx="2068777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ymbol zastępczy numeru slajdu 2"/>
          <p:cNvSpPr txBox="1">
            <a:spLocks/>
          </p:cNvSpPr>
          <p:nvPr/>
        </p:nvSpPr>
        <p:spPr>
          <a:xfrm>
            <a:off x="9187249" y="1825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819509" y="594155"/>
            <a:ext cx="815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bg2">
                    <a:lumMod val="50000"/>
                  </a:schemeClr>
                </a:solidFill>
                <a:latin typeface="Segoe UI Semibold" panose="020B0702040204020203" pitchFamily="34" charset="0"/>
              </a:rPr>
              <a:t>ZAMIANA ŚWIADCZEŃ NA FORMĘ RZECZOWĄ LUB OPŁACANIE USŁUG</a:t>
            </a:r>
          </a:p>
        </p:txBody>
      </p:sp>
    </p:spTree>
    <p:extLst>
      <p:ext uri="{BB962C8B-B14F-4D97-AF65-F5344CB8AC3E}">
        <p14:creationId xmlns:p14="http://schemas.microsoft.com/office/powerpoint/2010/main" val="278617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title"/>
          </p:nvPr>
        </p:nvSpPr>
        <p:spPr>
          <a:xfrm>
            <a:off x="923026" y="172052"/>
            <a:ext cx="7863622" cy="886471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  <a:spcAft>
                <a:spcPts val="1200"/>
              </a:spcAft>
            </a:pPr>
            <a:r>
              <a:rPr lang="pl-PL" sz="2400" b="1" dirty="0" smtClean="0">
                <a:solidFill>
                  <a:srgbClr val="8BFC24"/>
                </a:solidFill>
              </a:rPr>
              <a:t> </a:t>
            </a:r>
            <a:r>
              <a:rPr lang="pl-PL" sz="1800" b="1" dirty="0">
                <a:solidFill>
                  <a:srgbClr val="8BFC24"/>
                </a:solidFill>
              </a:rPr>
              <a:t/>
            </a:r>
            <a:br>
              <a:rPr lang="pl-PL" sz="1800" b="1" dirty="0">
                <a:solidFill>
                  <a:srgbClr val="8BFC24"/>
                </a:solidFill>
              </a:rPr>
            </a:br>
            <a:r>
              <a:rPr lang="pl-PL" sz="2400" b="1" dirty="0" smtClean="0">
                <a:solidFill>
                  <a:srgbClr val="8BFC24"/>
                </a:solidFill>
              </a:rPr>
              <a:t> </a:t>
            </a:r>
            <a:r>
              <a:rPr lang="pl-PL" sz="2400" b="1" dirty="0" smtClean="0"/>
              <a:t> </a:t>
            </a:r>
            <a:r>
              <a:rPr lang="pl-PL" sz="2400" b="1" dirty="0">
                <a:solidFill>
                  <a:srgbClr val="8BFC24"/>
                </a:solidFill>
              </a:rPr>
              <a:t/>
            </a:r>
            <a:br>
              <a:rPr lang="pl-PL" sz="2400" b="1" dirty="0">
                <a:solidFill>
                  <a:srgbClr val="8BFC24"/>
                </a:solidFill>
              </a:rPr>
            </a:br>
            <a:r>
              <a:rPr lang="pl-PL" altLang="pl-PL" sz="2400" dirty="0">
                <a:solidFill>
                  <a:srgbClr val="8BFC24"/>
                </a:solidFill>
              </a:rPr>
              <a:t/>
            </a:r>
            <a:br>
              <a:rPr lang="pl-PL" altLang="pl-PL" sz="2400" dirty="0">
                <a:solidFill>
                  <a:srgbClr val="8BFC24"/>
                </a:solidFill>
              </a:rPr>
            </a:br>
            <a:r>
              <a:rPr lang="pl-PL" altLang="pl-PL" sz="2200" dirty="0" smtClean="0">
                <a:solidFill>
                  <a:schemeClr val="bg2">
                    <a:lumMod val="50000"/>
                  </a:schemeClr>
                </a:solidFill>
              </a:rPr>
              <a:t>Liczba świadczeń wychowawczych zamieniona na formę rzeczową lub opłacenie usług</a:t>
            </a:r>
            <a:endParaRPr lang="pl-PL" sz="2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196" y="6202392"/>
            <a:ext cx="1076010" cy="486741"/>
          </a:xfrm>
          <a:prstGeom prst="rect">
            <a:avLst/>
          </a:prstGeom>
        </p:spPr>
      </p:pic>
      <p:graphicFrame>
        <p:nvGraphicFramePr>
          <p:cNvPr id="13" name="Wykres 12"/>
          <p:cNvGraphicFramePr/>
          <p:nvPr>
            <p:extLst>
              <p:ext uri="{D42A27DB-BD31-4B8C-83A1-F6EECF244321}">
                <p14:modId xmlns:p14="http://schemas.microsoft.com/office/powerpoint/2010/main" val="2208071179"/>
              </p:ext>
            </p:extLst>
          </p:nvPr>
        </p:nvGraphicFramePr>
        <p:xfrm>
          <a:off x="2032000" y="1405054"/>
          <a:ext cx="8128000" cy="4733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ymbol zastępczy numeru slajdu 2"/>
          <p:cNvSpPr txBox="1">
            <a:spLocks/>
          </p:cNvSpPr>
          <p:nvPr/>
        </p:nvSpPr>
        <p:spPr>
          <a:xfrm>
            <a:off x="9187249" y="1825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0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52" y="1242560"/>
            <a:ext cx="2616065" cy="4073236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429588" y="1994263"/>
            <a:ext cx="6359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4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sz="4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  <a:endParaRPr lang="pl-PL" sz="4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4" y="103517"/>
            <a:ext cx="1745060" cy="78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ŚUW.7.0.20170918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000" b="1" dirty="0" smtClean="0">
            <a:solidFill>
              <a:schemeClr val="bg1">
                <a:lumMod val="50000"/>
              </a:schemeClr>
            </a:solidFill>
            <a:latin typeface="Segoe UI Semibold" panose="020B07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563</Words>
  <Application>Microsoft Office PowerPoint</Application>
  <PresentationFormat>Panoramiczny</PresentationFormat>
  <Paragraphs>162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UI Semibold</vt:lpstr>
      <vt:lpstr>Segoe UI Semilight</vt:lpstr>
      <vt:lpstr>Times New Roman</vt:lpstr>
      <vt:lpstr>ŚUW.7.0.20170918</vt:lpstr>
      <vt:lpstr>Program „Rodzina 500 plus” - 2 lata funkcjonowania</vt:lpstr>
      <vt:lpstr> Beneficjenci świadczenia z programu „Rodzina 500+”</vt:lpstr>
      <vt:lpstr>Kwota wypłaconych świadczeń 500+ w województwie śląskim    </vt:lpstr>
      <vt:lpstr>Prezentacja programu PowerPoint</vt:lpstr>
      <vt:lpstr>Program „Rodzina 500+” a demografia</vt:lpstr>
      <vt:lpstr>Liczba osób korzystających z różnych rodzajów zasiłków  z pomocy społecznej w latach 2014-2017</vt:lpstr>
      <vt:lpstr>Kwota wypłaconych wybranych zasiłków z pomocy społecznej  w latach 2014-2017</vt:lpstr>
      <vt:lpstr>Powody korzystania z pomocy społecznej w latach 2014-2017</vt:lpstr>
      <vt:lpstr>Korzystający z pomocy społecznej a Program Rodzina 500+ w latach 2014-2017</vt:lpstr>
      <vt:lpstr>Korzystający z pomocy społecznej a Program Rodzina 500+ w latach 2014-2017</vt:lpstr>
      <vt:lpstr>Przeznaczenie świadczenia 500+ wg respondentów</vt:lpstr>
      <vt:lpstr>w 2017 R.     4,7 mln wypłaconych świadczeń,    w tym: 4 518  zamienionych świadczeń    </vt:lpstr>
      <vt:lpstr>      Liczba świadczeń wychowawczych zamieniona na formę rzeczową lub opłacenie usług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Bartłomiej Szwedowski</dc:creator>
  <cp:lastModifiedBy>Alina Kucharzewska</cp:lastModifiedBy>
  <cp:revision>121</cp:revision>
  <cp:lastPrinted>2018-03-30T07:36:30Z</cp:lastPrinted>
  <dcterms:created xsi:type="dcterms:W3CDTF">2017-09-18T11:04:30Z</dcterms:created>
  <dcterms:modified xsi:type="dcterms:W3CDTF">2018-04-06T12:42:52Z</dcterms:modified>
</cp:coreProperties>
</file>